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ВЕЛИКАЯ ОТЕЧЕСТВЕННАЯ ВОЙНА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76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Ученица 11 класса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Рыбновской</a:t>
            </a:r>
            <a:r>
              <a:rPr lang="ru-RU" b="1" dirty="0" smtClean="0">
                <a:solidFill>
                  <a:schemeClr val="bg1"/>
                </a:solidFill>
              </a:rPr>
              <a:t> СШ №2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Пшенникова</a:t>
            </a:r>
            <a:r>
              <a:rPr lang="ru-RU" b="1" dirty="0" smtClean="0">
                <a:solidFill>
                  <a:schemeClr val="bg1"/>
                </a:solidFill>
              </a:rPr>
              <a:t> Виктория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Основные события в 1945 году.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12 января -3 февраля 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Висло-Одерская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операция. Освобождение Польши.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4 -12 февраля - Ялтинская конференция.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16 апреля - 8 мая - Берлинская операция.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19-25 апреля - окружение Берлина.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25 апреля - встреча союзников в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Торгау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30 апреля - взятие Рейхстага.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 мая - капитуляция берлинского гарнизона.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5 мая - антифашистское восстание в Праге.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8 мая - капитуляция Германии.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9 мая - День Победы.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17 июля -2 августа - Потсдамская конференция.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8 августа - 1 сентября - советско-японская война.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 сентября 1945 года - капитуляция Японии. Окончание второй мировой войны.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Политики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Великой Отечественной Войны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1430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Сталин Иосиф Виссарионович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Генеральный Секретарь ЦК КПСС, Герой Социалистического Труда, Герой Советского Союза, Генералиссимус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 descr="http://bigwar.msk.ru/pages/biografy/img/stali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81100"/>
            <a:ext cx="1066800" cy="13335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0" y="23622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Адольф Гитлер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Глава (рейхсканцлер) Третьего рейха, главный военный преступник Второй мировой войны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bigwar.msk.ru/pages/biografy/img/gitler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1143000" cy="142875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38100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Уинстон Леонард Спенсер Черчилль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Премьер-министр Великобритании, оратор и писатель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3" name="Picture 3" descr="http://bigwar.msk.ru/pages/biografy/img/cherchil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" y="3581400"/>
            <a:ext cx="1219200" cy="1524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48000" y="47244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Франклин Делано Рузвельт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32-й президент США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4" name="Picture 4" descr="http://bigwar.msk.ru/pages/biografy/img/ruzvelt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95300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Политики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Великой Отечественной Войны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4478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Бенито</a:t>
                      </a:r>
                      <a:r>
                        <a:rPr lang="ru-RU" b="1" dirty="0"/>
                        <a:t> Муссолини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Премьер-министр Италии, диктатор («дуче»), основоположник фашизма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http://bigwar.msk.ru/pages/biografy/img/mussolini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1295400" cy="161925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62200" y="28956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Гарри Трумэн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33-й президент США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bigwar.msk.ru/pages/biografy/img/truman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1158240" cy="14478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8000" y="47244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Тито </a:t>
                      </a:r>
                      <a:r>
                        <a:rPr lang="ru-RU" b="1" dirty="0" err="1"/>
                        <a:t>Иосип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Броз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Лидер Югославии, маршал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http://bigwar.msk.ru/pages/biografy/img/broz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6482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Полководцы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Великой Отечественной Войны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447800"/>
          <a:ext cx="4495800" cy="1066800"/>
        </p:xfrm>
        <a:graphic>
          <a:graphicData uri="http://schemas.openxmlformats.org/drawingml/2006/table">
            <a:tbl>
              <a:tblPr/>
              <a:tblGrid>
                <a:gridCol w="806938"/>
                <a:gridCol w="3688862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Жуков Георгий Константинович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Четырежды Герой Советского Союза, Маршал Советского Союз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http://bigwar.msk.ru/pages/biografy/img/zhukov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1143000"/>
            <a:ext cx="1097280" cy="13716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8200" y="2362200"/>
          <a:ext cx="4495800" cy="1428750"/>
        </p:xfrm>
        <a:graphic>
          <a:graphicData uri="http://schemas.openxmlformats.org/drawingml/2006/table">
            <a:tbl>
              <a:tblPr/>
              <a:tblGrid>
                <a:gridCol w="806939"/>
                <a:gridCol w="3688861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Рокоссовский Константин Константинович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Дважды 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bigwar.msk.ru/pages/biografy/img/rokossovsky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14600"/>
            <a:ext cx="990600" cy="123825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14400" y="2714625"/>
          <a:ext cx="3200400" cy="1428750"/>
        </p:xfrm>
        <a:graphic>
          <a:graphicData uri="http://schemas.openxmlformats.org/drawingml/2006/table">
            <a:tbl>
              <a:tblPr/>
              <a:tblGrid>
                <a:gridCol w="574432"/>
                <a:gridCol w="2625968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Василевский Александр Михайлович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Дважды 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http://bigwar.msk.ru/pages/biografy/img/vasilevsky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" y="2819400"/>
            <a:ext cx="1097280" cy="13716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29200" y="3886200"/>
          <a:ext cx="4114800" cy="1219200"/>
        </p:xfrm>
        <a:graphic>
          <a:graphicData uri="http://schemas.openxmlformats.org/drawingml/2006/table">
            <a:tbl>
              <a:tblPr/>
              <a:tblGrid>
                <a:gridCol w="738554"/>
                <a:gridCol w="3376246"/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Тимошенко Семен Константинович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Дважды 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6" name="Picture 4" descr="http://bigwar.msk.ru/pages/biografy/img/timoshenko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86200"/>
            <a:ext cx="1066800" cy="13335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3000" y="4495800"/>
          <a:ext cx="3810000" cy="822960"/>
        </p:xfrm>
        <a:graphic>
          <a:graphicData uri="http://schemas.openxmlformats.org/drawingml/2006/table">
            <a:tbl>
              <a:tblPr/>
              <a:tblGrid>
                <a:gridCol w="683846"/>
                <a:gridCol w="3126154"/>
              </a:tblGrid>
              <a:tr h="71437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Толбухин</a:t>
                      </a:r>
                      <a:r>
                        <a:rPr lang="ru-RU" b="1" dirty="0"/>
                        <a:t> Федор Иванович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7" name="Picture 5" descr="http://bigwar.msk.ru/pages/biografy/img/tolbuhin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343400"/>
            <a:ext cx="1066800" cy="13335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48000" y="542925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Мерецков Кирилл Афанасьевич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http://bigwar.msk.ru/pages/biografy/img/meretskov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2280" y="5562600"/>
            <a:ext cx="103632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Полководцы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Великой Отечественной Войны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1219200"/>
          <a:ext cx="4572000" cy="1371600"/>
        </p:xfrm>
        <a:graphic>
          <a:graphicData uri="http://schemas.openxmlformats.org/drawingml/2006/table">
            <a:tbl>
              <a:tblPr/>
              <a:tblGrid>
                <a:gridCol w="820615"/>
                <a:gridCol w="3751385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Малиновский Родион Яковлевич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Дважды 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http://bigwar.msk.ru/pages/biografy/img/malinovsky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" cy="1143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00600" y="1676400"/>
          <a:ext cx="4724400" cy="1219200"/>
        </p:xfrm>
        <a:graphic>
          <a:graphicData uri="http://schemas.openxmlformats.org/drawingml/2006/table">
            <a:tbl>
              <a:tblPr/>
              <a:tblGrid>
                <a:gridCol w="847969"/>
                <a:gridCol w="3876431"/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Конев Иван Степанович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Дважды 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bigwar.msk.ru/pages/biografy/img/konev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914400" cy="1143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514600"/>
          <a:ext cx="4876800" cy="1447800"/>
        </p:xfrm>
        <a:graphic>
          <a:graphicData uri="http://schemas.openxmlformats.org/drawingml/2006/table">
            <a:tbl>
              <a:tblPr/>
              <a:tblGrid>
                <a:gridCol w="875323"/>
                <a:gridCol w="4001477"/>
              </a:tblGrid>
              <a:tr h="14478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Кузнецов Николай Герасимович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Герой Советского Союза, Адмирал Флота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http://bigwar.msk.ru/pages/biografy/img/kuznetsov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838200" cy="1143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91200" y="2667000"/>
          <a:ext cx="3962400" cy="1219200"/>
        </p:xfrm>
        <a:graphic>
          <a:graphicData uri="http://schemas.openxmlformats.org/drawingml/2006/table">
            <a:tbl>
              <a:tblPr/>
              <a:tblGrid>
                <a:gridCol w="25400"/>
                <a:gridCol w="3937000"/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Еременко Андрей Иванович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http://bigwar.msk.ru/pages/biografy/img/eremenko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819400"/>
            <a:ext cx="914400" cy="11430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0" y="3886200"/>
          <a:ext cx="4800600" cy="1428750"/>
        </p:xfrm>
        <a:graphic>
          <a:graphicData uri="http://schemas.openxmlformats.org/drawingml/2006/table">
            <a:tbl>
              <a:tblPr/>
              <a:tblGrid>
                <a:gridCol w="861646"/>
                <a:gridCol w="3938954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Говоров Леонид Александрович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http://bigwar.msk.ru/pages/biografy/img/govorov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962400"/>
            <a:ext cx="914400" cy="11430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105400" y="4038600"/>
          <a:ext cx="4191000" cy="1428750"/>
        </p:xfrm>
        <a:graphic>
          <a:graphicData uri="http://schemas.openxmlformats.org/drawingml/2006/table">
            <a:tbl>
              <a:tblPr/>
              <a:tblGrid>
                <a:gridCol w="752231"/>
                <a:gridCol w="3438769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Антонов Александр Иннокентьевич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Генерал армии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4" name="Picture 6" descr="http://bigwar.msk.ru/pages/biografy/img/antonov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914400" cy="1143000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43000" y="52578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Баграмян Иван Христофорович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Дважды Герой Советского Союза, Маршал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5" name="Picture 7" descr="http://bigwar.msk.ru/pages/biografy/img/bagramyan_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486400"/>
            <a:ext cx="9144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Герои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Великой Отечественной Войны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2192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tx1"/>
                          </a:solidFill>
                        </a:rPr>
                        <a:t>Матросов Александр Матвеевич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Стрелок-автоматчик,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Герой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://bigwar.msk.ru/pages/biografy/img/matrosov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1097280" cy="13716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43200" y="2362200"/>
          <a:ext cx="6096000" cy="1428750"/>
        </p:xfrm>
        <a:graphic>
          <a:graphicData uri="http://schemas.openxmlformats.org/drawingml/2006/table">
            <a:tbl>
              <a:tblPr/>
              <a:tblGrid>
                <a:gridCol w="1524000"/>
                <a:gridCol w="4572000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/>
                        <a:t>Александр Иванович </a:t>
                      </a:r>
                      <a:r>
                        <a:rPr lang="ru-RU" b="1" i="1" dirty="0" err="1"/>
                        <a:t>Маринеско</a:t>
                      </a:r>
                      <a:r>
                        <a:rPr lang="ru-RU" b="1" dirty="0"/>
                        <a:t/>
                      </a:r>
                      <a:br>
                        <a:rPr lang="ru-RU" b="1" dirty="0"/>
                      </a:br>
                      <a:r>
                        <a:rPr lang="ru-RU" b="1" dirty="0"/>
                        <a:t>Офицер подводного флота, </a:t>
                      </a:r>
                      <a:r>
                        <a:rPr lang="ru-RU" b="1" dirty="0" smtClean="0"/>
                        <a:t>Герой </a:t>
                      </a:r>
                      <a:r>
                        <a:rPr lang="ru-RU" b="1" dirty="0"/>
                        <a:t>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bigwar.msk.ru/pages/biografy/img/marinesko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247900"/>
            <a:ext cx="1066800" cy="13335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3429000"/>
          <a:ext cx="6096000" cy="1428750"/>
        </p:xfrm>
        <a:graphic>
          <a:graphicData uri="http://schemas.openxmlformats.org/drawingml/2006/table">
            <a:tbl>
              <a:tblPr/>
              <a:tblGrid>
                <a:gridCol w="1066800"/>
                <a:gridCol w="5029200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/>
                        <a:t>Космодемьянская Зоя Анатольевна</a:t>
                      </a:r>
                      <a:r>
                        <a:rPr lang="ru-RU" b="1" dirty="0"/>
                        <a:t/>
                      </a:r>
                      <a:br>
                        <a:rPr lang="ru-RU" b="1" dirty="0"/>
                      </a:br>
                      <a:r>
                        <a:rPr lang="ru-RU" b="1" dirty="0"/>
                        <a:t>Партизанка, Герой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://bigwar.msk.ru/pages/biografy/img/kosmodemyanskaya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52800"/>
            <a:ext cx="1097280" cy="13716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86200" y="419100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/>
                        <a:t>Алексей Петрович </a:t>
                      </a:r>
                      <a:r>
                        <a:rPr lang="ru-RU" b="1" i="1" dirty="0" err="1"/>
                        <a:t>Маресьев</a:t>
                      </a:r>
                      <a:r>
                        <a:rPr lang="ru-RU" b="1" i="1" dirty="0"/>
                        <a:t/>
                      </a:r>
                      <a:br>
                        <a:rPr lang="ru-RU" b="1" i="1" dirty="0"/>
                      </a:br>
                      <a:r>
                        <a:rPr lang="ru-RU" b="1" i="0" dirty="0"/>
                        <a:t>Летчик, Герои Советского Союза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http://bigwar.msk.ru/pages/biografy/img/maresev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419600"/>
            <a:ext cx="914400" cy="11430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52600" y="5429250"/>
          <a:ext cx="6096000" cy="1428750"/>
        </p:xfrm>
        <a:graphic>
          <a:graphicData uri="http://schemas.openxmlformats.org/drawingml/2006/table">
            <a:tbl>
              <a:tblPr/>
              <a:tblGrid>
                <a:gridCol w="1094154"/>
                <a:gridCol w="50018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>
                          <a:solidFill>
                            <a:schemeClr val="tx1"/>
                          </a:solidFill>
                        </a:rPr>
                        <a:t>Покрышкин</a:t>
                      </a:r>
                      <a:r>
                        <a:rPr lang="ru-RU" b="1" i="1" dirty="0">
                          <a:solidFill>
                            <a:schemeClr val="tx1"/>
                          </a:solidFill>
                        </a:rPr>
                        <a:t> Александр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Иванович</a:t>
                      </a:r>
                      <a:r>
                        <a:rPr lang="ru-RU" b="1" i="1" dirty="0"/>
                        <a:t/>
                      </a:r>
                      <a:br>
                        <a:rPr lang="ru-RU" b="1" i="1" dirty="0"/>
                      </a:br>
                      <a:r>
                        <a:rPr lang="ru-RU" b="1" i="1" dirty="0"/>
                        <a:t>Трижды Герои Советского Союза, летчик истребитель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http://bigwar.msk.ru/pages/biografy/img/pokrishkin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295900"/>
            <a:ext cx="1066800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Конструкторы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Великой Отечественной Войны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143000"/>
          <a:ext cx="3733800" cy="1097280"/>
        </p:xfrm>
        <a:graphic>
          <a:graphicData uri="http://schemas.openxmlformats.org/drawingml/2006/table">
            <a:tbl>
              <a:tblPr/>
              <a:tblGrid>
                <a:gridCol w="670169"/>
                <a:gridCol w="3063631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Сергей Владимирович Ильюшин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Генеральный конструктор самолетов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5" name="Picture 1" descr="http://bigwar.msk.ru/pages/biografy/img/ilyushin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" y="1066800"/>
            <a:ext cx="1036320" cy="12954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76800" y="1219201"/>
          <a:ext cx="4267200" cy="914400"/>
        </p:xfrm>
        <a:graphic>
          <a:graphicData uri="http://schemas.openxmlformats.org/drawingml/2006/table">
            <a:tbl>
              <a:tblPr/>
              <a:tblGrid>
                <a:gridCol w="765908"/>
                <a:gridCol w="3501292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Владимир Григорьевич Федоров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Ученый и конструктор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http://bigwar.msk.ru/pages/biografy/img/fedorov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4360" y="1143000"/>
            <a:ext cx="1158240" cy="14478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5800" y="2819400"/>
          <a:ext cx="3352800" cy="1428750"/>
        </p:xfrm>
        <a:graphic>
          <a:graphicData uri="http://schemas.openxmlformats.org/drawingml/2006/table">
            <a:tbl>
              <a:tblPr/>
              <a:tblGrid>
                <a:gridCol w="601785"/>
                <a:gridCol w="2751015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Сикорский Игорь Иванович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Учёный-авиаконструктор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7" name="Picture 3" descr="http://bigwar.msk.ru/pages/biografy/img/sikorskiy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743200"/>
            <a:ext cx="1097280" cy="13716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29200" y="2438400"/>
          <a:ext cx="4114800" cy="1428750"/>
        </p:xfrm>
        <a:graphic>
          <a:graphicData uri="http://schemas.openxmlformats.org/drawingml/2006/table">
            <a:tbl>
              <a:tblPr/>
              <a:tblGrid>
                <a:gridCol w="738554"/>
                <a:gridCol w="3376246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Николай Федорович Макаров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Герой Социалистического Труда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8" name="Picture 4" descr="http://bigwar.msk.ru/pages/biografy/img/makarov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43200"/>
            <a:ext cx="1143000" cy="142875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" y="4495800"/>
          <a:ext cx="5638800" cy="1428750"/>
        </p:xfrm>
        <a:graphic>
          <a:graphicData uri="http://schemas.openxmlformats.org/drawingml/2006/table">
            <a:tbl>
              <a:tblPr/>
              <a:tblGrid>
                <a:gridCol w="1012092"/>
                <a:gridCol w="4626708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Бармин</a:t>
                      </a:r>
                      <a:r>
                        <a:rPr lang="ru-RU" b="1" dirty="0"/>
                        <a:t> Владимир Павлович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Ученый, конструктор, Герой Социалистического Труда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9" name="Picture 5" descr="http://bigwar.msk.ru/pages/biografy/img/barmin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19600"/>
            <a:ext cx="1143000" cy="142875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953000" y="4419600"/>
          <a:ext cx="4191000" cy="1428750"/>
        </p:xfrm>
        <a:graphic>
          <a:graphicData uri="http://schemas.openxmlformats.org/drawingml/2006/table">
            <a:tbl>
              <a:tblPr/>
              <a:tblGrid>
                <a:gridCol w="752231"/>
                <a:gridCol w="3438769"/>
              </a:tblGrid>
              <a:tr h="14287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Сергей Иванович </a:t>
                      </a:r>
                      <a:r>
                        <a:rPr lang="ru-RU" b="1" dirty="0" err="1"/>
                        <a:t>Мосин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Конструктор стрелкового оружия, Генерал-майор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50" name="Picture 6" descr="http://bigwar.msk.ru/pages/biografy/img/mosin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36245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города-герои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bigwar.msk.ru/pages/cities/img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162800" cy="58098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Плакаты Великой Отечественной Войны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Недаром пропаганду и агитацию назвали третьим фронтом Великой Отечественной. Именно здесь разворачивалась битва за дух народа, которая, в конечном итоге, и решила исход войны: гитлеровская пропаганда тоже не дремала, но ей оказалось далеко до священного гнева советских художников, поэтов, писателей, журналистов, композиторов…</a:t>
            </a:r>
          </a:p>
          <a:p>
            <a:r>
              <a:rPr lang="ru-RU" b="1" dirty="0" smtClean="0"/>
              <a:t>Великая Победа дала стране повод для законной гордости, которую ощущаем и мы, потомки героев, отстоявших родные города, освободивших Европу от сильного, жестокого и коварного врага. </a:t>
            </a:r>
            <a:br>
              <a:rPr lang="ru-RU" b="1" dirty="0" smtClean="0"/>
            </a:br>
            <a:r>
              <a:rPr lang="ru-RU" b="1" dirty="0" smtClean="0"/>
              <a:t>Образ этого врага, как и образ народа, сплотившегося для защиты Родины, ярче всего представлен на плакатах военного времени, поднявших пропагандистское искусство на небывалую высоту, не превзойденную и доныне.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urgenev12.nichost.ru/heritage/historyoflib/virvystlib/Moscow/8Stend/8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419600" cy="3318100"/>
          </a:xfrm>
          <a:prstGeom prst="rect">
            <a:avLst/>
          </a:prstGeom>
          <a:noFill/>
        </p:spPr>
      </p:pic>
      <p:pic>
        <p:nvPicPr>
          <p:cNvPr id="28676" name="Picture 4" descr="http://www.rfsv.ru/uplfile/gallery_item/neizvestnyy_avtor___rodina_matw_zovet__1941g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257" y="228600"/>
            <a:ext cx="4644743" cy="6629400"/>
          </a:xfrm>
          <a:prstGeom prst="rect">
            <a:avLst/>
          </a:prstGeom>
          <a:noFill/>
        </p:spPr>
      </p:pic>
      <p:pic>
        <p:nvPicPr>
          <p:cNvPr id="28678" name="Picture 6" descr="http://cdn.fishki.net/upload/post/201410/07/1312702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 </a:t>
            </a:r>
            <a:r>
              <a:rPr lang="ru-RU" sz="5400" b="1" dirty="0" smtClean="0">
                <a:solidFill>
                  <a:schemeClr val="bg1"/>
                </a:solidFill>
              </a:rPr>
              <a:t>22 июня 1941 года - вероломное нападение Германии на СССР.</a:t>
            </a:r>
            <a:r>
              <a:rPr lang="ru-RU" sz="5400" b="1" dirty="0" smtClean="0"/>
              <a:t> Начало Великой Отечественной войны.</a:t>
            </a:r>
            <a:endParaRPr lang="ru-RU" sz="5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atfrontu.ru/gallery2/d/89467-3/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518612" cy="6400800"/>
          </a:xfrm>
          <a:prstGeom prst="rect">
            <a:avLst/>
          </a:prstGeom>
          <a:noFill/>
        </p:spPr>
      </p:pic>
      <p:pic>
        <p:nvPicPr>
          <p:cNvPr id="36868" name="Picture 4" descr="http://forum.na-svyazi.ru/uploads/076/post-16248-1236076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552568" cy="3124200"/>
          </a:xfrm>
          <a:prstGeom prst="rect">
            <a:avLst/>
          </a:prstGeom>
          <a:noFill/>
        </p:spPr>
      </p:pic>
      <p:pic>
        <p:nvPicPr>
          <p:cNvPr id="36870" name="Picture 6" descr="http://armedman.ru/wp-content/uploads/2015/02/Spasti-zhizn-boytsa-dolg-patriotki.jpg"/>
          <p:cNvPicPr>
            <a:picLocks noChangeAspect="1" noChangeArrowheads="1"/>
          </p:cNvPicPr>
          <p:nvPr/>
        </p:nvPicPr>
        <p:blipFill>
          <a:blip r:embed="rId4" cstate="print"/>
          <a:srcRect b="9028"/>
          <a:stretch>
            <a:fillRect/>
          </a:stretch>
        </p:blipFill>
        <p:spPr bwMode="auto">
          <a:xfrm>
            <a:off x="4572000" y="3429000"/>
            <a:ext cx="4343400" cy="28429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fishki.net/upload/post/2016/05/08/1944264/tn/073.jpg"/>
          <p:cNvPicPr>
            <a:picLocks noChangeAspect="1" noChangeArrowheads="1"/>
          </p:cNvPicPr>
          <p:nvPr/>
        </p:nvPicPr>
        <p:blipFill>
          <a:blip r:embed="rId2" cstate="print"/>
          <a:srcRect b="9934"/>
          <a:stretch>
            <a:fillRect/>
          </a:stretch>
        </p:blipFill>
        <p:spPr bwMode="auto">
          <a:xfrm>
            <a:off x="152400" y="457200"/>
            <a:ext cx="4255408" cy="5696299"/>
          </a:xfrm>
          <a:prstGeom prst="rect">
            <a:avLst/>
          </a:prstGeom>
          <a:noFill/>
        </p:spPr>
      </p:pic>
      <p:pic>
        <p:nvPicPr>
          <p:cNvPr id="35844" name="Picture 4" descr="http://www.pandia.ru/wp-content/uploads/2012/01/wpid-12_5.jpg"/>
          <p:cNvPicPr>
            <a:picLocks noChangeAspect="1" noChangeArrowheads="1"/>
          </p:cNvPicPr>
          <p:nvPr/>
        </p:nvPicPr>
        <p:blipFill>
          <a:blip r:embed="rId3" cstate="print"/>
          <a:srcRect b="10194"/>
          <a:stretch>
            <a:fillRect/>
          </a:stretch>
        </p:blipFill>
        <p:spPr bwMode="auto">
          <a:xfrm>
            <a:off x="4572000" y="533400"/>
            <a:ext cx="4393855" cy="3106900"/>
          </a:xfrm>
          <a:prstGeom prst="rect">
            <a:avLst/>
          </a:prstGeom>
          <a:noFill/>
        </p:spPr>
      </p:pic>
      <p:pic>
        <p:nvPicPr>
          <p:cNvPr id="35846" name="Picture 6" descr="http://tn.new.fishki.net/26/upload/post/201410/07/1312702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28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И на войну с песнями!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7160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Вставай, страна огромная, </a:t>
            </a:r>
            <a:br>
              <a:rPr lang="ru-RU" b="1" dirty="0" smtClean="0"/>
            </a:br>
            <a:r>
              <a:rPr lang="ru-RU" b="1" dirty="0" smtClean="0"/>
              <a:t>Вставай на смертный бой </a:t>
            </a:r>
            <a:br>
              <a:rPr lang="ru-RU" b="1" dirty="0" smtClean="0"/>
            </a:br>
            <a:r>
              <a:rPr lang="ru-RU" b="1" dirty="0" smtClean="0"/>
              <a:t>С фашистской силой темною, </a:t>
            </a:r>
            <a:br>
              <a:rPr lang="ru-RU" b="1" dirty="0" smtClean="0"/>
            </a:br>
            <a:r>
              <a:rPr lang="ru-RU" b="1" dirty="0" smtClean="0"/>
              <a:t>С проклятою ордой.</a:t>
            </a:r>
          </a:p>
          <a:p>
            <a:r>
              <a:rPr lang="ru-RU" b="1" dirty="0" smtClean="0"/>
              <a:t>Пусть ярость благородная </a:t>
            </a:r>
            <a:br>
              <a:rPr lang="ru-RU" b="1" dirty="0" smtClean="0"/>
            </a:br>
            <a:r>
              <a:rPr lang="ru-RU" b="1" dirty="0" smtClean="0"/>
              <a:t>Вскипает, как волна, — </a:t>
            </a:r>
            <a:br>
              <a:rPr lang="ru-RU" b="1" dirty="0" smtClean="0"/>
            </a:br>
            <a:r>
              <a:rPr lang="ru-RU" b="1" dirty="0" smtClean="0"/>
              <a:t>Идет война народная, </a:t>
            </a:r>
            <a:br>
              <a:rPr lang="ru-RU" b="1" dirty="0" smtClean="0"/>
            </a:br>
            <a:r>
              <a:rPr lang="ru-RU" b="1" dirty="0" smtClean="0"/>
              <a:t>Священная война!</a:t>
            </a:r>
            <a:endParaRPr lang="ru-RU" b="1" dirty="0"/>
          </a:p>
        </p:txBody>
      </p:sp>
      <p:pic>
        <p:nvPicPr>
          <p:cNvPr id="3074" name="Picture 2" descr="https://fs00.infourok.ru/images/doc/31/40343/hello_html_195af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5791200" cy="3858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aboom.ru/wp-content/gallery/195-savin/sav-4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1"/>
            <a:ext cx="8572254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630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Великая Отечественная война </a:t>
            </a:r>
            <a:r>
              <a:rPr lang="ru-RU" sz="2700" b="1" dirty="0" smtClean="0"/>
              <a:t>Советского Союза 1941 — 1945 гг. как составная и решающая часть второй мировой войны 1939 — 1945 гг. имеет три периода: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22 июня 1941 г. — 18 ноября 1942 г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smtClean="0"/>
              <a:t>Он характеризуется мероприятиями по превращению страны в единый военный лагерь, крахом гитлеровской стратегии “молниеносной войны” и созданием условий для коренного перелома в войне.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19 ноября 1942 г. — конец 1943 г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smtClean="0"/>
              <a:t>— период коренного перелома в ходе войны.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Начало 1944 г. — 9 мая 1945 г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smtClean="0"/>
              <a:t>Полное изгнание фашистских захватчиков с советской земли; освобождение Советской Армией народов Восточной и Юго-Восточной Европы; окончательный разгром фашистской Германии.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74325s015.edusite.ru/images/123123.jpg"/>
          <p:cNvPicPr>
            <a:picLocks noChangeAspect="1" noChangeArrowheads="1"/>
          </p:cNvPicPr>
          <p:nvPr/>
        </p:nvPicPr>
        <p:blipFill>
          <a:blip r:embed="rId2" cstate="print"/>
          <a:srcRect b="5017"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rk72.ru/wp-content/uploads/2016/06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1" y="457200"/>
            <a:ext cx="9146441" cy="60760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Основные события в 1941 году.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Оборона Брестской крепости.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Поражение Красной Армии в Белоруссии.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10 июля - 10 октября - Смоленское сражение.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Поражение Красной Армии под Киевом.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5 августа - 16 октября - оборона Одессы.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8 сентября - начало блокады Ленинграда.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30 октября - начало обороны Севастополя.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30 сентября - начало Московского сражения.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Основные события в 1942 году.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Любаньская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операция; поражение 2-й ударной армии генерала Власова.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Поражение Красной Армии в Крыму.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Поражение Красной Армии под Харьковом.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28 июля - Приказ Верховного Главнокомандующего №227 (запрещение отступления без приказа).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17 июля  - начало Сталинградской битвы. 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Июль - начало битвы за Кавказ.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19 ноября - начало контрнаступления Советской Армии под Сталинградом.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Основные события в 1943 году.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12 января - прорыв блокады Ленинграда.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 февраля 1943 года - капитуляция германской армии под Сталинградом.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Февраль - освобождение Северного Кавказа.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5 июля - 23 августа - Курская битва.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12 июля - танковое сражение под Прохоровкой.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6 ноября - освобождение Киева.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28 ноября - Тегеранская конференция.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Основные события в 1944 году.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Январь - окончательное снятие блокады с Ленинграда.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Март  - выход Советской Армии к государственной границе СССР.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Май - освобождение Крыма.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23 июня-29 августа - Белорусская операция («Багратион»). Разгром группы армий «Центр». Освобождение Белоруссии, части Литвы и Латвии. Вступление советских войск на территорию Польши.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444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ВЕЛИКАЯ ОТЕЧЕСТВЕННАЯ ВОЙНА</vt:lpstr>
      <vt:lpstr>Слайд 2</vt:lpstr>
      <vt:lpstr>Великая Отечественная война Советского Союза 1941 — 1945 гг. как составная и решающая часть второй мировой войны 1939 — 1945 гг. имеет три периода: </vt:lpstr>
      <vt:lpstr>Слайд 4</vt:lpstr>
      <vt:lpstr>Слайд 5</vt:lpstr>
      <vt:lpstr>Основные события в 1941 году.</vt:lpstr>
      <vt:lpstr>Основные события в 1942 году.</vt:lpstr>
      <vt:lpstr>Основные события в 1943 году.</vt:lpstr>
      <vt:lpstr>Основные события в 1944 году.</vt:lpstr>
      <vt:lpstr>Основные события в 1945 году.</vt:lpstr>
      <vt:lpstr>Политики Великой Отечественной Войны</vt:lpstr>
      <vt:lpstr>Политики Великой Отечественной Войны</vt:lpstr>
      <vt:lpstr>Полководцы Великой Отечественной Войны</vt:lpstr>
      <vt:lpstr>Полководцы Великой Отечественной Войны</vt:lpstr>
      <vt:lpstr>Герои Великой Отечественной Войны</vt:lpstr>
      <vt:lpstr>Конструкторы Великой Отечественной Войны</vt:lpstr>
      <vt:lpstr>города-герои</vt:lpstr>
      <vt:lpstr>Плакаты Великой Отечественной Войны</vt:lpstr>
      <vt:lpstr>Слайд 19</vt:lpstr>
      <vt:lpstr>Слайд 20</vt:lpstr>
      <vt:lpstr>Слайд 21</vt:lpstr>
      <vt:lpstr>И на войну с песнями!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user</dc:creator>
  <cp:lastModifiedBy>user</cp:lastModifiedBy>
  <cp:revision>11</cp:revision>
  <dcterms:created xsi:type="dcterms:W3CDTF">2017-01-28T09:40:33Z</dcterms:created>
  <dcterms:modified xsi:type="dcterms:W3CDTF">2017-01-28T17:25:51Z</dcterms:modified>
</cp:coreProperties>
</file>