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7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49" d="100"/>
          <a:sy n="49" d="100"/>
        </p:scale>
        <p:origin x="-197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12</c:v>
                </c:pt>
                <c:pt idx="2">
                  <c:v>8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86112"/>
        <c:axId val="33787904"/>
      </c:barChart>
      <c:catAx>
        <c:axId val="3378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787904"/>
        <c:crosses val="autoZero"/>
        <c:auto val="1"/>
        <c:lblAlgn val="ctr"/>
        <c:lblOffset val="100"/>
        <c:noMultiLvlLbl val="0"/>
      </c:catAx>
      <c:valAx>
        <c:axId val="3378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78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40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31712"/>
        <c:axId val="77733248"/>
      </c:barChart>
      <c:catAx>
        <c:axId val="777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33248"/>
        <c:crosses val="autoZero"/>
        <c:auto val="1"/>
        <c:lblAlgn val="ctr"/>
        <c:lblOffset val="100"/>
        <c:noMultiLvlLbl val="0"/>
      </c:catAx>
      <c:valAx>
        <c:axId val="77733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73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16</c:v>
                </c:pt>
                <c:pt idx="2">
                  <c:v>24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41536"/>
        <c:axId val="88643072"/>
      </c:barChart>
      <c:catAx>
        <c:axId val="8864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643072"/>
        <c:crosses val="autoZero"/>
        <c:auto val="1"/>
        <c:lblAlgn val="ctr"/>
        <c:lblOffset val="100"/>
        <c:noMultiLvlLbl val="0"/>
      </c:catAx>
      <c:valAx>
        <c:axId val="8864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64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33</c:v>
                </c:pt>
                <c:pt idx="3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19136"/>
        <c:axId val="89020672"/>
      </c:barChart>
      <c:catAx>
        <c:axId val="8901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020672"/>
        <c:crosses val="autoZero"/>
        <c:auto val="1"/>
        <c:lblAlgn val="ctr"/>
        <c:lblOffset val="100"/>
        <c:noMultiLvlLbl val="0"/>
      </c:catAx>
      <c:valAx>
        <c:axId val="8902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01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30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69760"/>
        <c:axId val="98471296"/>
      </c:barChart>
      <c:catAx>
        <c:axId val="984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71296"/>
        <c:crosses val="autoZero"/>
        <c:auto val="1"/>
        <c:lblAlgn val="ctr"/>
        <c:lblOffset val="100"/>
        <c:noMultiLvlLbl val="0"/>
      </c:catAx>
      <c:valAx>
        <c:axId val="9847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6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25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63264"/>
        <c:axId val="98364800"/>
      </c:barChart>
      <c:catAx>
        <c:axId val="9836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364800"/>
        <c:crosses val="autoZero"/>
        <c:auto val="1"/>
        <c:lblAlgn val="ctr"/>
        <c:lblOffset val="100"/>
        <c:noMultiLvlLbl val="0"/>
      </c:catAx>
      <c:valAx>
        <c:axId val="9836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6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798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32</c:v>
                </c:pt>
                <c:pt idx="2">
                  <c:v>35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046528"/>
        <c:axId val="101052416"/>
      </c:barChart>
      <c:catAx>
        <c:axId val="10104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52416"/>
        <c:crosses val="autoZero"/>
        <c:auto val="1"/>
        <c:lblAlgn val="ctr"/>
        <c:lblOffset val="100"/>
        <c:noMultiLvlLbl val="0"/>
      </c:catAx>
      <c:valAx>
        <c:axId val="10105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04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12</c:v>
                </c:pt>
                <c:pt idx="2">
                  <c:v>45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9328"/>
        <c:axId val="67846912"/>
      </c:barChart>
      <c:catAx>
        <c:axId val="2953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846912"/>
        <c:crosses val="autoZero"/>
        <c:auto val="1"/>
        <c:lblAlgn val="ctr"/>
        <c:lblOffset val="100"/>
        <c:noMultiLvlLbl val="0"/>
      </c:catAx>
      <c:valAx>
        <c:axId val="678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3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69</c:v>
                </c:pt>
                <c:pt idx="2">
                  <c:v>17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60448"/>
        <c:axId val="35161984"/>
      </c:barChart>
      <c:catAx>
        <c:axId val="3516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61984"/>
        <c:crosses val="autoZero"/>
        <c:auto val="1"/>
        <c:lblAlgn val="ctr"/>
        <c:lblOffset val="100"/>
        <c:noMultiLvlLbl val="0"/>
      </c:catAx>
      <c:valAx>
        <c:axId val="3516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6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14176"/>
        <c:axId val="68515712"/>
      </c:barChart>
      <c:catAx>
        <c:axId val="6851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515712"/>
        <c:crosses val="autoZero"/>
        <c:auto val="1"/>
        <c:lblAlgn val="ctr"/>
        <c:lblOffset val="100"/>
        <c:noMultiLvlLbl val="0"/>
      </c:catAx>
      <c:valAx>
        <c:axId val="6851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51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48672"/>
        <c:axId val="71150208"/>
      </c:barChart>
      <c:catAx>
        <c:axId val="7114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150208"/>
        <c:crosses val="autoZero"/>
        <c:auto val="1"/>
        <c:lblAlgn val="ctr"/>
        <c:lblOffset val="100"/>
        <c:noMultiLvlLbl val="0"/>
      </c:catAx>
      <c:valAx>
        <c:axId val="7115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14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7</c:v>
                </c:pt>
                <c:pt idx="3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29408"/>
        <c:axId val="68930944"/>
      </c:barChart>
      <c:catAx>
        <c:axId val="689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930944"/>
        <c:crosses val="autoZero"/>
        <c:auto val="1"/>
        <c:lblAlgn val="ctr"/>
        <c:lblOffset val="100"/>
        <c:noMultiLvlLbl val="0"/>
      </c:catAx>
      <c:valAx>
        <c:axId val="6893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9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47</c:v>
                </c:pt>
                <c:pt idx="2">
                  <c:v>48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298432"/>
        <c:axId val="71410816"/>
      </c:barChart>
      <c:catAx>
        <c:axId val="7129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410816"/>
        <c:crosses val="autoZero"/>
        <c:auto val="1"/>
        <c:lblAlgn val="ctr"/>
        <c:lblOffset val="100"/>
        <c:noMultiLvlLbl val="0"/>
      </c:catAx>
      <c:valAx>
        <c:axId val="7141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29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12</c:v>
                </c:pt>
                <c:pt idx="2">
                  <c:v>33</c:v>
                </c:pt>
                <c:pt idx="3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32864"/>
        <c:axId val="77334400"/>
      </c:barChart>
      <c:catAx>
        <c:axId val="7733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334400"/>
        <c:crosses val="autoZero"/>
        <c:auto val="1"/>
        <c:lblAlgn val="ctr"/>
        <c:lblOffset val="100"/>
        <c:noMultiLvlLbl val="0"/>
      </c:catAx>
      <c:valAx>
        <c:axId val="7733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33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49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61312"/>
        <c:axId val="77662848"/>
      </c:barChart>
      <c:catAx>
        <c:axId val="7766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662848"/>
        <c:crosses val="autoZero"/>
        <c:auto val="1"/>
        <c:lblAlgn val="ctr"/>
        <c:lblOffset val="100"/>
        <c:noMultiLvlLbl val="0"/>
      </c:catAx>
      <c:valAx>
        <c:axId val="7766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66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3EC28C-EEA4-4783-BC32-F37605128B43}" type="datetimeFigureOut">
              <a:rPr lang="ru-RU"/>
              <a:pPr>
                <a:defRPr/>
              </a:pPr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670342-5071-4694-BE94-DB73491F5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8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670342-5071-4694-BE94-DB73491F55C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33732D-E528-4DC8-9E77-563E7A79E9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9BFC-684E-4AC6-AFCF-48B14E751A0F}" type="datetime1">
              <a:rPr lang="en-US"/>
              <a:pPr>
                <a:defRPr/>
              </a:pPr>
              <a:t>9/22/2017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022C-7081-45EA-8CBA-23FCDC3B7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EEE6-2D60-44F3-9128-7078A4E0A2CD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A901C-520A-41FB-ACE0-A7B2563BB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3BDD-5458-4414-946D-B2B5AB68D7A6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8CDF-D60C-4E1B-B013-E96C0F155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01BB-DAF0-479C-9422-4E61F5383603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D1BA-C9A4-48FC-A090-304D6F555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ED0C-3974-4AC3-A034-C0A07CAC099F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4034-E6EF-426B-9370-7B38D3E9D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6F67-856A-4228-B140-EFA62A5113CC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D1FC-BC73-4483-848B-626817DD63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B360-8990-4F8F-BC1B-D4BBE469CF1C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855F-C8DE-4BE6-BFA7-89A22C693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C667C-0843-4608-B741-2A59858B2BBF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AE82-024D-4A17-8BF0-7F52A8EF4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EAE57-1560-470D-96EF-E36A219A3494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EE1C-6FF2-483D-A7A2-507C92377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5329-2BC2-4277-8FC2-82090D7B7AD5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9F18-83AB-420A-B16D-5AFBF1CDD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9D71-71E4-4668-9361-640A9B364CB6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3916-1FC9-4CC5-91DC-89BCB494A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1" name="quest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>
                <a:lumMod val="85000"/>
                <a:lumOff val="15000"/>
              </a:schemeClr>
            </a:gs>
            <a:gs pos="5000">
              <a:schemeClr val="bg2">
                <a:tint val="40000"/>
                <a:satMod val="1800000"/>
              </a:schemeClr>
            </a:gs>
            <a:gs pos="90000">
              <a:schemeClr val="bg2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FC45BF-A6DE-48DE-87CC-E17CC7BA3580}" type="datetime1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C7F33F-5128-47EE-9405-D145C087D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diamond/>
    <p:sndAc>
      <p:stSnd>
        <p:snd r:embed="rId13" name="quest.wav"/>
      </p:stSnd>
    </p:sndAc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11.xml"/><Relationship Id="rId3" Type="http://schemas.openxmlformats.org/officeDocument/2006/relationships/audio" Target="../media/audio4.wav"/><Relationship Id="rId7" Type="http://schemas.openxmlformats.org/officeDocument/2006/relationships/chart" Target="../charts/chart9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12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gif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13.xml"/><Relationship Id="rId3" Type="http://schemas.openxmlformats.org/officeDocument/2006/relationships/audio" Target="../media/audio4.wav"/><Relationship Id="rId7" Type="http://schemas.openxmlformats.org/officeDocument/2006/relationships/chart" Target="../charts/chart11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chart" Target="../charts/chart12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15.xml"/><Relationship Id="rId3" Type="http://schemas.openxmlformats.org/officeDocument/2006/relationships/audio" Target="../media/audio4.wav"/><Relationship Id="rId7" Type="http://schemas.openxmlformats.org/officeDocument/2006/relationships/chart" Target="../charts/chart13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chart" Target="../charts/chart14.xml"/><Relationship Id="rId12" Type="http://schemas.openxmlformats.org/officeDocument/2006/relationships/slide" Target="slide16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slide" Target="slide17.xml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slide" Target="slide17.xml"/><Relationship Id="rId12" Type="http://schemas.openxmlformats.org/officeDocument/2006/relationships/image" Target="../media/image6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audio" Target="../media/audio1.wav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.jpeg"/><Relationship Id="rId10" Type="http://schemas.openxmlformats.org/officeDocument/2006/relationships/image" Target="../media/image2.gif"/><Relationship Id="rId4" Type="http://schemas.openxmlformats.org/officeDocument/2006/relationships/audio" Target="../media/audio5.wav"/><Relationship Id="rId9" Type="http://schemas.openxmlformats.org/officeDocument/2006/relationships/chart" Target="../charts/chart15.xml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chart" Target="../charts/chart1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5.png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chart" Target="../charts/chart2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8.pn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chart" Target="../charts/chart3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6.xml"/><Relationship Id="rId3" Type="http://schemas.openxmlformats.org/officeDocument/2006/relationships/audio" Target="../media/audio4.wav"/><Relationship Id="rId7" Type="http://schemas.openxmlformats.org/officeDocument/2006/relationships/chart" Target="../charts/chart4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12.png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7.xml"/><Relationship Id="rId3" Type="http://schemas.openxmlformats.org/officeDocument/2006/relationships/audio" Target="../media/audio4.wav"/><Relationship Id="rId7" Type="http://schemas.openxmlformats.org/officeDocument/2006/relationships/chart" Target="../charts/chart5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12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gif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9.xml"/><Relationship Id="rId3" Type="http://schemas.openxmlformats.org/officeDocument/2006/relationships/audio" Target="../media/audio4.wav"/><Relationship Id="rId7" Type="http://schemas.openxmlformats.org/officeDocument/2006/relationships/chart" Target="../charts/chart7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18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10.xml"/><Relationship Id="rId3" Type="http://schemas.openxmlformats.org/officeDocument/2006/relationships/audio" Target="../media/audio4.wav"/><Relationship Id="rId7" Type="http://schemas.openxmlformats.org/officeDocument/2006/relationships/chart" Target="../charts/chart8.xml"/><Relationship Id="rId12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slide" Target="slide17.xml"/><Relationship Id="rId11" Type="http://schemas.openxmlformats.org/officeDocument/2006/relationships/image" Target="../media/image20.png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188" y="0"/>
            <a:ext cx="9715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715125" y="5715000"/>
            <a:ext cx="2428875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4" action="ppaction://hlinksldjump"/>
              </a:rPr>
              <a:t>Выйти из игры</a:t>
            </a:r>
            <a:endParaRPr lang="ru-RU" sz="2000" b="1" dirty="0"/>
          </a:p>
        </p:txBody>
      </p:sp>
      <p:sp>
        <p:nvSpPr>
          <p:cNvPr id="11" name="Багетная рамка 10">
            <a:hlinkClick r:id="rId5" action="ppaction://hlinksldjump"/>
          </p:cNvPr>
          <p:cNvSpPr/>
          <p:nvPr/>
        </p:nvSpPr>
        <p:spPr>
          <a:xfrm>
            <a:off x="1643063" y="2357438"/>
            <a:ext cx="5643562" cy="2071687"/>
          </a:xfrm>
          <a:prstGeom prst="bevel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92D050"/>
                </a:solidFill>
              </a:rPr>
              <a:t>Октябрьская революция 1917г.</a:t>
            </a:r>
            <a:endParaRPr lang="ru-RU" sz="4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2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Какой Декрет приняли на </a:t>
            </a:r>
            <a:r>
              <a:rPr lang="en-US" sz="2800" dirty="0" smtClean="0"/>
              <a:t>II</a:t>
            </a:r>
            <a:r>
              <a:rPr lang="ru-RU" sz="2800" dirty="0" smtClean="0"/>
              <a:t> Съезде Советов?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Декреты о мире, о земле и о власти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Декрет о принятии нового руководящего органа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B: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Декрет о создании временного правительства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Апрельские тезисы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6449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50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6451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6413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33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6434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6435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6436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6437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6438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6439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6440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6441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6442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6443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6444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2" name="Диаграмма 91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3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Овальная выноска 93"/>
          <p:cNvSpPr/>
          <p:nvPr/>
        </p:nvSpPr>
        <p:spPr>
          <a:xfrm>
            <a:off x="2571750" y="1571625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………,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2571736" y="1571612"/>
            <a:ext cx="4500563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</a:t>
            </a:r>
            <a:r>
              <a:rPr lang="ru-RU" sz="2000" b="1" dirty="0" smtClean="0">
                <a:solidFill>
                  <a:schemeClr val="bg1"/>
                </a:solidFill>
              </a:rPr>
              <a:t>, А,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8-конечная звезда 73">
            <a:hlinkClick r:id="rId13" action="ppaction://hlinksldjump"/>
          </p:cNvPr>
          <p:cNvSpPr/>
          <p:nvPr/>
        </p:nvSpPr>
        <p:spPr>
          <a:xfrm>
            <a:off x="4750594" y="3306188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16 000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5" name="8-конечная звезда 74">
            <a:hlinkClick r:id="rId6" action="ppaction://hlinksldjump"/>
          </p:cNvPr>
          <p:cNvSpPr/>
          <p:nvPr/>
        </p:nvSpPr>
        <p:spPr>
          <a:xfrm>
            <a:off x="214309" y="895760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1 000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41" grpId="0" animBg="1"/>
      <p:bldGraphic spid="92" grpId="0">
        <p:bldAsOne/>
      </p:bldGraphic>
      <p:bldGraphic spid="92" grpId="1">
        <p:bldAsOne/>
      </p:bldGraphic>
      <p:bldP spid="94" grpId="0" animBg="1"/>
      <p:bldP spid="94" grpId="1" animBg="1"/>
      <p:bldP spid="95" grpId="0" animBg="1"/>
      <p:bldP spid="95" grpId="1" animBg="1"/>
      <p:bldP spid="74" grpId="0" animBg="1"/>
      <p:bldP spid="75" grpId="0" animBg="1"/>
      <p:bldP spid="75" grpId="1" animBg="1"/>
      <p:bldP spid="7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143639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Кто создал новую организацию ПЛСР?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меньшевики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smtClean="0">
                <a:solidFill>
                  <a:srgbClr val="FFC000"/>
                </a:solidFill>
              </a:rPr>
              <a:t>правые эсеры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кадеты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D:</a:t>
            </a:r>
            <a:r>
              <a:rPr lang="ru-RU" sz="2800" b="1" dirty="0" smtClean="0">
                <a:solidFill>
                  <a:srgbClr val="FFC000"/>
                </a:solidFill>
              </a:rPr>
              <a:t> левые эсеры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7473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474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7475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7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7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7437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457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7458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7459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7460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7461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7462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7463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7464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7465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7466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7467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7468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2" name="Диаграмма 91"/>
          <p:cNvGraphicFramePr>
            <a:graphicFrameLocks/>
          </p:cNvGraphicFramePr>
          <p:nvPr/>
        </p:nvGraphicFramePr>
        <p:xfrm>
          <a:off x="0" y="1000125"/>
          <a:ext cx="2857500" cy="13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93" name="Picture 2"/>
          <p:cNvPicPr>
            <a:picLocks noChangeAspect="1" noChangeArrowheads="1" noCrop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Овальная выноска 93"/>
          <p:cNvSpPr/>
          <p:nvPr/>
        </p:nvSpPr>
        <p:spPr>
          <a:xfrm>
            <a:off x="2571750" y="1571625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</a:t>
            </a:r>
            <a:r>
              <a:rPr lang="ru-RU" sz="2000" b="1" dirty="0" smtClean="0">
                <a:solidFill>
                  <a:schemeClr val="bg1"/>
                </a:solidFill>
              </a:rPr>
              <a:t>считает…….., </a:t>
            </a:r>
            <a:r>
              <a:rPr lang="ru-RU" sz="2000" b="1" dirty="0">
                <a:solidFill>
                  <a:schemeClr val="bg1"/>
                </a:solidFill>
              </a:rPr>
              <a:t>но может ошибаться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2643174" y="1571612"/>
            <a:ext cx="4357688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думаю,  </a:t>
            </a: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8-конечная звезда 73">
            <a:hlinkClick r:id="rId14" action="ppaction://hlinksldjump"/>
          </p:cNvPr>
          <p:cNvSpPr/>
          <p:nvPr/>
        </p:nvSpPr>
        <p:spPr>
          <a:xfrm>
            <a:off x="4500563" y="3688607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 Вас </a:t>
            </a:r>
            <a:r>
              <a:rPr lang="ru-RU" sz="2800" dirty="0" smtClean="0"/>
              <a:t>3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Вторая несгораемая сумма!!</a:t>
            </a:r>
            <a:endParaRPr lang="ru-RU" sz="2800" dirty="0"/>
          </a:p>
        </p:txBody>
      </p:sp>
      <p:sp>
        <p:nvSpPr>
          <p:cNvPr id="75" name="8-конечная звезда 74">
            <a:hlinkClick r:id="rId7" action="ppaction://hlinksldjump"/>
          </p:cNvPr>
          <p:cNvSpPr/>
          <p:nvPr/>
        </p:nvSpPr>
        <p:spPr>
          <a:xfrm>
            <a:off x="-3040" y="1084263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7" action="ppaction://hlinksldjump"/>
              </a:rPr>
              <a:t>1 000 </a:t>
            </a:r>
            <a:r>
              <a:rPr lang="ru-RU" sz="2800" dirty="0">
                <a:solidFill>
                  <a:srgbClr val="FFC000"/>
                </a:solidFill>
                <a:hlinkClick r:id="rId7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7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6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42" grpId="0" animBg="1"/>
      <p:bldGraphic spid="92" grpId="0">
        <p:bldAsOne/>
      </p:bldGraphic>
      <p:bldGraphic spid="92" grpId="1">
        <p:bldAsOne/>
      </p:bldGraphic>
      <p:bldP spid="94" grpId="0" animBg="1"/>
      <p:bldP spid="94" grpId="1" animBg="1"/>
      <p:bldP spid="95" grpId="0" animBg="1"/>
      <p:bldP spid="95" grpId="1" animBg="1"/>
      <p:bldP spid="74" grpId="0" animBg="1"/>
      <p:bldP spid="75" grpId="0" animBg="1"/>
      <p:bldP spid="75" grpId="1" animBg="1"/>
      <p:bldP spid="7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4714879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Назовите фамилию этого человека? 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Л.Б.Каменев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err="1" smtClean="0">
                <a:solidFill>
                  <a:srgbClr val="FFC000"/>
                </a:solidFill>
              </a:rPr>
              <a:t>Л.Д.Троцкий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B:</a:t>
            </a:r>
            <a:r>
              <a:rPr lang="ru-RU" sz="2800" b="1" dirty="0" err="1" smtClean="0">
                <a:solidFill>
                  <a:srgbClr val="FFC000"/>
                </a:solidFill>
              </a:rPr>
              <a:t>Г.Е.Зиновьев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А.И.Гучков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8496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497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8498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8460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80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8481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8482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8483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8484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8485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8486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8487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8488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8489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8490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8491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6" name="Диаграмма 95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7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Овальная выноска 97"/>
          <p:cNvSpPr/>
          <p:nvPr/>
        </p:nvSpPr>
        <p:spPr>
          <a:xfrm>
            <a:off x="2571750" y="1571625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……….,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9" name="Овальная выноска 98"/>
          <p:cNvSpPr/>
          <p:nvPr/>
        </p:nvSpPr>
        <p:spPr>
          <a:xfrm>
            <a:off x="2571736" y="1571612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</a:t>
            </a:r>
            <a:r>
              <a:rPr lang="ru-RU" sz="2000" b="1" dirty="0" smtClean="0">
                <a:solidFill>
                  <a:schemeClr val="bg1"/>
                </a:solidFill>
              </a:rPr>
              <a:t>думаю</a:t>
            </a:r>
            <a:r>
              <a:rPr lang="ru-RU" sz="2000" b="1" dirty="0">
                <a:solidFill>
                  <a:schemeClr val="bg1"/>
                </a:solidFill>
              </a:rPr>
              <a:t> С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8-конечная звезда 72">
            <a:hlinkClick r:id="rId13" action="ppaction://hlinksldjump"/>
          </p:cNvPr>
          <p:cNvSpPr/>
          <p:nvPr/>
        </p:nvSpPr>
        <p:spPr>
          <a:xfrm>
            <a:off x="4857750" y="3576637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64 000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4" name="8-конечная звезда 73">
            <a:hlinkClick r:id="rId6" action="ppaction://hlinksldjump"/>
          </p:cNvPr>
          <p:cNvSpPr/>
          <p:nvPr/>
        </p:nvSpPr>
        <p:spPr>
          <a:xfrm>
            <a:off x="46094" y="1219572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32 000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156" y="2376487"/>
            <a:ext cx="1714500" cy="1857375"/>
          </a:xfrm>
          <a:prstGeom prst="rect">
            <a:avLst/>
          </a:prstGeom>
        </p:spPr>
      </p:pic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43" grpId="0" animBg="1"/>
      <p:bldGraphic spid="96" grpId="0">
        <p:bldAsOne/>
      </p:bldGraphic>
      <p:bldGraphic spid="96" grpId="1">
        <p:bldAsOne/>
      </p:bldGraphic>
      <p:bldP spid="98" grpId="0" animBg="1"/>
      <p:bldP spid="98" grpId="1" animBg="1"/>
      <p:bldP spid="99" grpId="0" animBg="1"/>
      <p:bldP spid="99" grpId="1" animBg="1"/>
      <p:bldP spid="73" grpId="0" animBg="1"/>
      <p:bldP spid="74" grpId="0" animBg="1"/>
      <p:bldP spid="74" grpId="1" animBg="1"/>
      <p:bldP spid="7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Кто автор стихотворения «Воспоминание».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000" dirty="0" smtClean="0"/>
              <a:t>Теперь </a:t>
            </a:r>
            <a:r>
              <a:rPr lang="ru-RU" sz="2000" dirty="0"/>
              <a:t>октябрь не </a:t>
            </a:r>
            <a:r>
              <a:rPr lang="ru-RU" sz="2000" dirty="0" smtClean="0"/>
              <a:t>тот, Не </a:t>
            </a:r>
            <a:r>
              <a:rPr lang="ru-RU" sz="2000" dirty="0"/>
              <a:t>тот октябрь </a:t>
            </a:r>
            <a:r>
              <a:rPr lang="ru-RU" sz="2000" dirty="0" smtClean="0"/>
              <a:t>теперь</a:t>
            </a:r>
            <a:r>
              <a:rPr lang="ru-RU" sz="2800" dirty="0" smtClean="0"/>
              <a:t>…)? 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В.В.Маяковский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Б.Л.Пастернак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С.А.Есенин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D:</a:t>
            </a:r>
            <a:r>
              <a:rPr lang="ru-RU" sz="2400" b="1" dirty="0" err="1" smtClean="0">
                <a:solidFill>
                  <a:srgbClr val="FFC000"/>
                </a:solidFill>
              </a:rPr>
              <a:t>М.Ю.Лермонтов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9522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9523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9524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19484" name="TextBox 48"/>
          <p:cNvSpPr txBox="1">
            <a:spLocks noChangeArrowheads="1"/>
          </p:cNvSpPr>
          <p:nvPr/>
        </p:nvSpPr>
        <p:spPr bwMode="auto">
          <a:xfrm>
            <a:off x="6429375" y="714375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3</a:t>
            </a:r>
            <a:endParaRPr lang="ru-RU">
              <a:latin typeface="Corbel" pitchFamily="34" charset="0"/>
            </a:endParaRP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9486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506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9507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9508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9509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9510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9511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9512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9513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9514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9515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9516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9517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2" name="Диаграмма 91"/>
          <p:cNvGraphicFramePr>
            <a:graphicFrameLocks/>
          </p:cNvGraphicFramePr>
          <p:nvPr/>
        </p:nvGraphicFramePr>
        <p:xfrm>
          <a:off x="0" y="1143000"/>
          <a:ext cx="2857500" cy="13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3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Овальная выноска 93"/>
          <p:cNvSpPr/>
          <p:nvPr/>
        </p:nvSpPr>
        <p:spPr>
          <a:xfrm>
            <a:off x="2500313" y="1571625"/>
            <a:ext cx="4429125" cy="857250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en-US" sz="2000" b="1" dirty="0">
                <a:solidFill>
                  <a:schemeClr val="bg1"/>
                </a:solidFill>
              </a:rPr>
              <a:t>D</a:t>
            </a:r>
            <a:r>
              <a:rPr lang="ru-RU" sz="2000" b="1" dirty="0">
                <a:solidFill>
                  <a:schemeClr val="bg1"/>
                </a:solidFill>
              </a:rPr>
              <a:t>: Мексика, но зал может ошибаться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2500313" y="1571625"/>
            <a:ext cx="4429125" cy="928688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думаю, В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8-конечная звезда 74">
            <a:hlinkClick r:id="rId13" action="ppaction://hlinksldjump"/>
          </p:cNvPr>
          <p:cNvSpPr/>
          <p:nvPr/>
        </p:nvSpPr>
        <p:spPr>
          <a:xfrm>
            <a:off x="4692650" y="3509963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 smtClean="0">
                <a:hlinkClick r:id="rId13" action="ppaction://hlinksldjump"/>
              </a:rPr>
              <a:t>1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2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5 000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9" name="8-конечная звезда 78">
            <a:hlinkClick r:id="rId6" action="ppaction://hlinksldjump"/>
          </p:cNvPr>
          <p:cNvSpPr/>
          <p:nvPr/>
        </p:nvSpPr>
        <p:spPr>
          <a:xfrm>
            <a:off x="17435" y="1383000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32 000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44" grpId="0" animBg="1"/>
      <p:bldGraphic spid="92" grpId="0">
        <p:bldAsOne/>
      </p:bldGraphic>
      <p:bldGraphic spid="92" grpId="1">
        <p:bldAsOne/>
      </p:bldGraphic>
      <p:bldP spid="94" grpId="0" animBg="1"/>
      <p:bldP spid="94" grpId="1" animBg="1"/>
      <p:bldP spid="95" grpId="0" animBg="1"/>
      <p:bldP spid="95" grpId="1" animBg="1"/>
      <p:bldP spid="75" grpId="0" animBg="1"/>
      <p:bldP spid="79" grpId="0" animBg="1"/>
      <p:bldP spid="79" grpId="1" animBg="1"/>
      <p:bldP spid="7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Кто является автором письма: «Вне перехода власти Советам нет спасения для России. Правда есть еще выход – чисто демократическая коалиция…»?</a:t>
            </a:r>
            <a:endParaRPr lang="ru-RU" sz="24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A:</a:t>
            </a:r>
            <a:r>
              <a:rPr lang="ru-RU" sz="2400" b="1" dirty="0" err="1" smtClean="0">
                <a:solidFill>
                  <a:srgbClr val="FFC000"/>
                </a:solidFill>
              </a:rPr>
              <a:t>А.В.Луначарский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Н.М.Карамзин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Н.Н.Суханов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В.И.Ленин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20544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545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0546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20508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528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20529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20530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20531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20532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20533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20534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20535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20536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20537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20538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20539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2" name="Диаграмма 91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3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Овальная выноска 93"/>
          <p:cNvSpPr/>
          <p:nvPr/>
        </p:nvSpPr>
        <p:spPr>
          <a:xfrm>
            <a:off x="2500313" y="1571625"/>
            <a:ext cx="4429125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……..,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2500298" y="1571612"/>
            <a:ext cx="4500562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</a:t>
            </a:r>
            <a:r>
              <a:rPr lang="ru-RU" sz="2000" b="1" dirty="0" smtClean="0">
                <a:solidFill>
                  <a:schemeClr val="bg1"/>
                </a:solidFill>
              </a:rPr>
              <a:t>, А,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8-конечная звезда 72">
            <a:hlinkClick r:id="rId13" action="ppaction://hlinksldjump"/>
          </p:cNvPr>
          <p:cNvSpPr/>
          <p:nvPr/>
        </p:nvSpPr>
        <p:spPr>
          <a:xfrm>
            <a:off x="4714875" y="3438525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 Вас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50 000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74" name="8-конечная звезда 73">
            <a:hlinkClick r:id="rId6" action="ppaction://hlinksldjump"/>
          </p:cNvPr>
          <p:cNvSpPr/>
          <p:nvPr/>
        </p:nvSpPr>
        <p:spPr>
          <a:xfrm>
            <a:off x="98232" y="1447520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32 000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45" grpId="0" animBg="1"/>
      <p:bldGraphic spid="92" grpId="0">
        <p:bldAsOne/>
      </p:bldGraphic>
      <p:bldGraphic spid="92" grpId="1">
        <p:bldAsOne/>
      </p:bldGraphic>
      <p:bldP spid="94" grpId="0" animBg="1"/>
      <p:bldP spid="94" grpId="1" animBg="1"/>
      <p:bldP spid="95" grpId="0" animBg="1"/>
      <p:bldP spid="95" grpId="1" animBg="1"/>
      <p:bldP spid="73" grpId="0" animBg="1"/>
      <p:bldP spid="74" grpId="0" animBg="1"/>
      <p:bldP spid="74" grpId="1" animBg="1"/>
      <p:bldP spid="7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Когда был создан Военно-революционный комитет? 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A:</a:t>
            </a:r>
            <a:r>
              <a:rPr lang="ru-RU" sz="2800" b="1" dirty="0" smtClean="0">
                <a:solidFill>
                  <a:srgbClr val="FFC000"/>
                </a:solidFill>
              </a:rPr>
              <a:t>10 октября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smtClean="0">
                <a:solidFill>
                  <a:srgbClr val="FFC000"/>
                </a:solidFill>
              </a:rPr>
              <a:t>24 октября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12 октября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D:</a:t>
            </a:r>
            <a:r>
              <a:rPr lang="ru-RU" sz="2800" b="1" dirty="0" smtClean="0">
                <a:solidFill>
                  <a:srgbClr val="FFC000"/>
                </a:solidFill>
              </a:rPr>
              <a:t>30 октября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21567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68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1569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21532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551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21552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21553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21554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21555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21556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21557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21558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21559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21560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21561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21562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2" name="Диаграмма 91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3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Овальная выноска 93"/>
          <p:cNvSpPr/>
          <p:nvPr/>
        </p:nvSpPr>
        <p:spPr>
          <a:xfrm>
            <a:off x="2571750" y="1571625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……..,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2571736" y="1571612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думаю, В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86" name="MSj00746380000[1].wav">
            <a:hlinkClick r:id="" action="ppaction://media"/>
          </p:cNvPr>
          <p:cNvPicPr>
            <a:picLocks noRot="1" noChangeAspect="1"/>
          </p:cNvPicPr>
          <p:nvPr>
            <a:wavAudioFile r:embed="rId1" name="MSj00746380000[1]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zal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ELPHRG01.wav">
            <a:hlinkClick r:id="" action="ppaction://media"/>
          </p:cNvPr>
          <p:cNvPicPr>
            <a:picLocks noRot="1" noChangeAspect="1"/>
          </p:cNvPicPr>
          <p:nvPr>
            <a:wavAudioFile r:embed="rId3" name="ELPHRG01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600575" y="34575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8-конечная звезда 71">
            <a:hlinkClick r:id="rId12" action="ppaction://hlinksldjump"/>
          </p:cNvPr>
          <p:cNvSpPr/>
          <p:nvPr/>
        </p:nvSpPr>
        <p:spPr>
          <a:xfrm>
            <a:off x="4661346" y="3605010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 Вас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500 000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Остался последний вопрос</a:t>
            </a:r>
            <a:endParaRPr lang="ru-RU" sz="2800" dirty="0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8-конечная звезда 74">
            <a:hlinkClick r:id="rId6" action="ppaction://hlinksldjump"/>
          </p:cNvPr>
          <p:cNvSpPr/>
          <p:nvPr/>
        </p:nvSpPr>
        <p:spPr>
          <a:xfrm>
            <a:off x="71436" y="772234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32 000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7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7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7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7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7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46" grpId="0" animBg="1"/>
      <p:bldGraphic spid="92" grpId="0">
        <p:bldAsOne/>
      </p:bldGraphic>
      <p:bldGraphic spid="92" grpId="1">
        <p:bldAsOne/>
      </p:bldGraphic>
      <p:bldP spid="94" grpId="0" animBg="1"/>
      <p:bldP spid="94" grpId="1" animBg="1"/>
      <p:bldP spid="95" grpId="0" animBg="1"/>
      <p:bldP spid="95" grpId="1" animBg="1"/>
      <p:bldP spid="72" grpId="0" animBg="1"/>
      <p:bldP spid="75" grpId="0" animBg="1"/>
      <p:bldP spid="75" grpId="1" animBg="1"/>
      <p:bldP spid="7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-74173" y="2867025"/>
            <a:ext cx="6789298" cy="1347788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После Октябрьской революции это писатель приходит к Ленину с предложением издавать газету для деревни «Земля». Он работает в издательстве «Всемирная литература», основанная  Горьким. Осенью 1919г. уезжает за границу 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А.Ахматова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А.Куприн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А.Блок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В.Брюсов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22595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2596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2597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7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7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22556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579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22580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22581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22582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22583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22584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22585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22586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22587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22588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22589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22590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84" name="8-конечная звезда 83">
            <a:hlinkClick r:id="rId7" action="ppaction://hlinksldjump"/>
          </p:cNvPr>
          <p:cNvSpPr/>
          <p:nvPr/>
        </p:nvSpPr>
        <p:spPr>
          <a:xfrm>
            <a:off x="4545503" y="2546708"/>
            <a:ext cx="4572032" cy="2857520"/>
          </a:xfrm>
          <a:prstGeom prst="star8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hlinkClick r:id="rId7" action="ppaction://hlinksldjump">
                  <a:snd r:embed="rId8" name="drumroll.wav"/>
                </a:hlinkClick>
              </a:rPr>
              <a:t>Поздравляем!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hlinkClick r:id="rId7" action="ppaction://hlinksldjump">
                  <a:snd r:embed="rId8" name="drumroll.wav"/>
                </a:hlinkClick>
              </a:rPr>
              <a:t>Вы стали миллионером!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/>
          </a:p>
        </p:txBody>
      </p:sp>
      <p:graphicFrame>
        <p:nvGraphicFramePr>
          <p:cNvPr id="85" name="Диаграмма 84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86" name="Picture 2"/>
          <p:cNvPicPr>
            <a:picLocks noChangeAspect="1" noChangeArrowheads="1" noCrop="1"/>
          </p:cNvPicPr>
          <p:nvPr/>
        </p:nvPicPr>
        <p:blipFill>
          <a:blip r:embed="rId1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Овальная выноска 87"/>
          <p:cNvSpPr/>
          <p:nvPr/>
        </p:nvSpPr>
        <p:spPr>
          <a:xfrm>
            <a:off x="2571750" y="1571625"/>
            <a:ext cx="4429125" cy="928688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……..,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89" name="Овальная выноска 88"/>
          <p:cNvSpPr/>
          <p:nvPr/>
        </p:nvSpPr>
        <p:spPr>
          <a:xfrm>
            <a:off x="2500298" y="1571612"/>
            <a:ext cx="4572000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думаю,  </a:t>
            </a:r>
            <a:r>
              <a:rPr lang="ru-RU" sz="2000" b="1" dirty="0" smtClean="0">
                <a:solidFill>
                  <a:schemeClr val="bg1"/>
                </a:solidFill>
              </a:rPr>
              <a:t>С,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0" name="MSj00746380000[1].wav">
            <a:hlinkClick r:id="" action="ppaction://media"/>
          </p:cNvPr>
          <p:cNvPicPr>
            <a:picLocks noRot="1" noChangeAspect="1"/>
          </p:cNvPicPr>
          <p:nvPr>
            <a:wavAudioFile r:embed="rId1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29125" y="3143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ELPHRG01.wav">
            <a:hlinkClick r:id="" action="ppaction://media"/>
          </p:cNvPr>
          <p:cNvPicPr>
            <a:picLocks noRot="1" noChangeAspect="1"/>
          </p:cNvPicPr>
          <p:nvPr>
            <a:wavAudioFile r:embed="rId3" name="ELPHRG01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600575" y="34575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j0214098.wav">
            <a:hlinkClick r:id="" action="ppaction://media"/>
          </p:cNvPr>
          <p:cNvPicPr>
            <a:picLocks noRot="1" noChangeAspect="1"/>
          </p:cNvPicPr>
          <p:nvPr>
            <a:wavAudioFile r:embed="rId4" name="j0214098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8-конечная звезда 78">
            <a:hlinkClick r:id="rId7" action="ppaction://hlinksldjump"/>
          </p:cNvPr>
          <p:cNvSpPr/>
          <p:nvPr/>
        </p:nvSpPr>
        <p:spPr>
          <a:xfrm>
            <a:off x="-64751" y="1012615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7" action="ppaction://hlinksldjump"/>
              </a:rPr>
              <a:t>32 000 </a:t>
            </a:r>
            <a:r>
              <a:rPr lang="ru-RU" sz="2800" dirty="0">
                <a:solidFill>
                  <a:srgbClr val="FFC000"/>
                </a:solidFill>
                <a:hlinkClick r:id="rId7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7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6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92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7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7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7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7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7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679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679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679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679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745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showWhenStopped="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showWhenStopped="0">
                <p:cTn id="1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47" grpId="0" animBg="1"/>
      <p:bldGraphic spid="85" grpId="0">
        <p:bldAsOne/>
      </p:bldGraphic>
      <p:bldGraphic spid="85" grpId="1">
        <p:bldAsOne/>
      </p:bldGraphic>
      <p:bldP spid="88" grpId="0" animBg="1"/>
      <p:bldP spid="88" grpId="1" animBg="1"/>
      <p:bldP spid="89" grpId="0" animBg="1"/>
      <p:bldP spid="89" grpId="1" animBg="1"/>
      <p:bldP spid="79" grpId="0" animBg="1"/>
      <p:bldP spid="79" grpId="1" animBg="1"/>
      <p:bldP spid="7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plodismenty_bolshoy_stadion_1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381328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050" y="1928802"/>
            <a:ext cx="437491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Спасибо!</a:t>
            </a:r>
          </a:p>
        </p:txBody>
      </p:sp>
    </p:spTree>
  </p:cSld>
  <p:clrMapOvr>
    <a:masterClrMapping/>
  </p:clrMapOvr>
  <p:transition>
    <p:diamond/>
    <p:sndAc>
      <p:stSnd>
        <p:snd r:embed="rId4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Когда началась октябрьская </a:t>
            </a:r>
            <a:r>
              <a:rPr lang="ru-RU" sz="2800" b="1" dirty="0" err="1" smtClean="0">
                <a:solidFill>
                  <a:srgbClr val="FFFF00"/>
                </a:solidFill>
                <a:latin typeface="Arial" charset="0"/>
              </a:rPr>
              <a:t>ревоюция</a:t>
            </a:r>
            <a:r>
              <a:rPr lang="ru-RU" sz="2800" b="1" dirty="0" smtClean="0">
                <a:solidFill>
                  <a:srgbClr val="FFFF00"/>
                </a:solidFill>
                <a:latin typeface="Arial" charset="0"/>
              </a:rPr>
              <a:t>?</a:t>
            </a:r>
            <a:endParaRPr lang="ru-RU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A:</a:t>
            </a:r>
            <a:r>
              <a:rPr lang="ru-RU" sz="2800" b="1" dirty="0" smtClean="0">
                <a:solidFill>
                  <a:srgbClr val="FFC000"/>
                </a:solidFill>
              </a:rPr>
              <a:t>весна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smtClean="0">
                <a:solidFill>
                  <a:srgbClr val="FFC000"/>
                </a:solidFill>
              </a:rPr>
              <a:t>лето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B:</a:t>
            </a:r>
            <a:r>
              <a:rPr lang="ru-RU" sz="2800" b="1" dirty="0" smtClean="0">
                <a:solidFill>
                  <a:srgbClr val="FFC000"/>
                </a:solidFill>
              </a:rPr>
              <a:t>зима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D:</a:t>
            </a:r>
            <a:r>
              <a:rPr lang="ru-RU" sz="2800" b="1" dirty="0" smtClean="0">
                <a:solidFill>
                  <a:srgbClr val="FFC000"/>
                </a:solidFill>
              </a:rPr>
              <a:t> осень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8256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57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258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8222" name="Группа 75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3" name="Семиугольник 62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40" name="TextBox 63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8241" name="TextBox 64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8242" name="TextBox 65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8243" name="TextBox 66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8244" name="TextBox 67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8245" name="TextBox 68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8246" name="TextBox 69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8247" name="TextBox 70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8248" name="TextBox 71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8249" name="TextBox 72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8250" name="TextBox 73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8251" name="TextBox 74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" name="Равнобедренный треугольник 85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77" name="Диаграмма 76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Овальная выноска 78"/>
          <p:cNvSpPr/>
          <p:nvPr/>
        </p:nvSpPr>
        <p:spPr>
          <a:xfrm>
            <a:off x="2428875" y="1571625"/>
            <a:ext cx="4643438" cy="135731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80" name="Овальная выноска 79"/>
          <p:cNvSpPr/>
          <p:nvPr/>
        </p:nvSpPr>
        <p:spPr>
          <a:xfrm>
            <a:off x="2428860" y="1571612"/>
            <a:ext cx="4643438" cy="1428750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думаю,  </a:t>
            </a: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07181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143636" y="3286124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929322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8-конечная звезда 72">
            <a:hlinkClick r:id="rId13" action="ppaction://hlinksldjump"/>
          </p:cNvPr>
          <p:cNvSpPr/>
          <p:nvPr/>
        </p:nvSpPr>
        <p:spPr>
          <a:xfrm>
            <a:off x="4643438" y="3581400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1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4" name="8-конечная звезда 73">
            <a:hlinkClick r:id="rId6" action="ppaction://hlinksldjump"/>
          </p:cNvPr>
          <p:cNvSpPr/>
          <p:nvPr/>
        </p:nvSpPr>
        <p:spPr>
          <a:xfrm>
            <a:off x="143058" y="1424096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hlinkClick r:id="rId6" action="ppaction://hlinksldjump"/>
              </a:rPr>
              <a:t>Вы </a:t>
            </a:r>
            <a:r>
              <a:rPr lang="ru-RU" sz="2800" dirty="0">
                <a:hlinkClick r:id="rId6" action="ppaction://hlinksldjump"/>
              </a:rPr>
              <a:t>набрали: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0 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99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92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92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92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992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992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679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79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79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679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showWhenStopped="0"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showWhenStopped="0"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6" grpId="0" build="allAtOnce" animBg="1"/>
      <p:bldP spid="7" grpId="0" animBg="1"/>
      <p:bldGraphic spid="77" grpId="0">
        <p:bldAsOne/>
      </p:bldGraphic>
      <p:bldGraphic spid="77" grpId="1">
        <p:bldAsOne/>
      </p:bldGraphic>
      <p:bldP spid="79" grpId="0" animBg="1"/>
      <p:bldP spid="79" grpId="1" animBg="1"/>
      <p:bldP spid="80" grpId="0" animBg="1"/>
      <p:bldP spid="80" grpId="1" animBg="1"/>
      <p:bldP spid="73" grpId="0" animBg="1"/>
      <p:bldP spid="74" grpId="0" animBg="1"/>
      <p:bldP spid="74" grpId="1" animBg="1"/>
      <p:bldP spid="7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Какой лозунг был у большевиков?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«Вся власть рабочим!»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«Вся власть большевикам»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B: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«Вся власть Советам!»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«Вся власть Ленину»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9281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82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283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" name="Овал 28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grpSp>
        <p:nvGrpSpPr>
          <p:cNvPr id="9247" name="Группа 62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4" name="Семиугольник 63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65" name="TextBox 64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9266" name="TextBox 65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9267" name="TextBox 66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9268" name="TextBox 67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9269" name="TextBox 68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9270" name="TextBox 69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9271" name="TextBox 70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9272" name="TextBox 71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9273" name="TextBox 72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9274" name="TextBox 73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9275" name="TextBox 74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9276" name="TextBox 75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88" name="Диаграмма 87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9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Овальная выноска 89"/>
          <p:cNvSpPr/>
          <p:nvPr/>
        </p:nvSpPr>
        <p:spPr>
          <a:xfrm>
            <a:off x="2571750" y="1571625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…..,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ошибаться.</a:t>
            </a:r>
          </a:p>
        </p:txBody>
      </p:sp>
      <p:sp>
        <p:nvSpPr>
          <p:cNvPr id="91" name="Овальная выноска 90"/>
          <p:cNvSpPr/>
          <p:nvPr/>
        </p:nvSpPr>
        <p:spPr>
          <a:xfrm>
            <a:off x="2500298" y="1571612"/>
            <a:ext cx="4500563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думаю, в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ошибаться.</a:t>
            </a: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8-конечная звезда 74">
            <a:hlinkClick r:id="rId6" action="ppaction://hlinksldjump"/>
          </p:cNvPr>
          <p:cNvSpPr/>
          <p:nvPr/>
        </p:nvSpPr>
        <p:spPr>
          <a:xfrm>
            <a:off x="-737179" y="2152639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76" name="8-конечная звезда 75">
            <a:hlinkClick r:id="rId13" action="ppaction://hlinksldjump"/>
          </p:cNvPr>
          <p:cNvSpPr/>
          <p:nvPr/>
        </p:nvSpPr>
        <p:spPr>
          <a:xfrm>
            <a:off x="3786188" y="4000500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 Вас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00 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34" grpId="0" animBg="1"/>
      <p:bldGraphic spid="88" grpId="0">
        <p:bldAsOne/>
      </p:bldGraphic>
      <p:bldGraphic spid="88" grpId="1">
        <p:bldAsOne/>
      </p:bldGraphic>
      <p:bldP spid="90" grpId="0" animBg="1"/>
      <p:bldP spid="90" grpId="1" animBg="1"/>
      <p:bldP spid="91" grpId="0" animBg="1"/>
      <p:bldP spid="91" grpId="1" animBg="1"/>
      <p:bldP spid="75" grpId="0" animBg="1"/>
      <p:bldP spid="75" grpId="1" animBg="1"/>
      <p:bldP spid="75" grpId="2" animBg="1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Какая война шла параллельно с революцией?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A:</a:t>
            </a:r>
            <a:r>
              <a:rPr lang="ru-RU" sz="2800" b="1" dirty="0" smtClean="0">
                <a:solidFill>
                  <a:srgbClr val="FFC000"/>
                </a:solidFill>
              </a:rPr>
              <a:t>Вторая мировая война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smtClean="0">
                <a:solidFill>
                  <a:srgbClr val="FFC000"/>
                </a:solidFill>
              </a:rPr>
              <a:t> Первая мировая война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B:</a:t>
            </a:r>
            <a:r>
              <a:rPr lang="ru-RU" sz="2800" b="1" dirty="0" smtClean="0">
                <a:solidFill>
                  <a:srgbClr val="FFC000"/>
                </a:solidFill>
              </a:rPr>
              <a:t> Великая Отечественная война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D:</a:t>
            </a:r>
            <a:r>
              <a:rPr lang="ru-RU" sz="2800" b="1" dirty="0" smtClean="0">
                <a:solidFill>
                  <a:srgbClr val="FFC000"/>
                </a:solidFill>
              </a:rPr>
              <a:t>Третья мировая война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0304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305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306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0270" name="Группа 62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4" name="Семиугольник 63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88" name="TextBox 64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0289" name="TextBox 65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0290" name="TextBox 66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0291" name="TextBox 67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0292" name="TextBox 68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0293" name="TextBox 69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0294" name="TextBox 70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0295" name="TextBox 71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0296" name="TextBox 72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0297" name="TextBox 73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0298" name="TextBox 74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0299" name="TextBox 75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88" name="Диаграмма 87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9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Овальная выноска 89"/>
          <p:cNvSpPr/>
          <p:nvPr/>
        </p:nvSpPr>
        <p:spPr>
          <a:xfrm>
            <a:off x="2500313" y="1571625"/>
            <a:ext cx="4429125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1" name="Овальная выноска 90"/>
          <p:cNvSpPr/>
          <p:nvPr/>
        </p:nvSpPr>
        <p:spPr>
          <a:xfrm>
            <a:off x="2571736" y="1571612"/>
            <a:ext cx="4357687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 C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8-конечная звезда 72">
            <a:hlinkClick r:id="rId13" action="ppaction://hlinksldjump"/>
          </p:cNvPr>
          <p:cNvSpPr/>
          <p:nvPr/>
        </p:nvSpPr>
        <p:spPr>
          <a:xfrm>
            <a:off x="4071938" y="3469470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3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4" name="8-конечная звезда 73">
            <a:hlinkClick r:id="rId6" action="ppaction://hlinksldjump"/>
          </p:cNvPr>
          <p:cNvSpPr/>
          <p:nvPr/>
        </p:nvSpPr>
        <p:spPr>
          <a:xfrm>
            <a:off x="17435" y="2000250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35" grpId="0" animBg="1"/>
      <p:bldGraphic spid="88" grpId="0">
        <p:bldAsOne/>
      </p:bldGraphic>
      <p:bldGraphic spid="88" grpId="1">
        <p:bldAsOne/>
      </p:bldGraphic>
      <p:bldP spid="90" grpId="0" animBg="1"/>
      <p:bldP spid="90" grpId="1" animBg="1"/>
      <p:bldP spid="91" grpId="0" animBg="1"/>
      <p:bldP spid="91" grpId="1" animBg="1"/>
      <p:bldP spid="73" grpId="0" animBg="1"/>
      <p:bldP spid="74" grpId="0" animBg="1"/>
      <p:bldP spid="74" grpId="1" animBg="1"/>
      <p:bldP spid="7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Кто пришёл к власти после революции?</a:t>
            </a:r>
            <a:endParaRPr lang="ru-RU" sz="24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Коалиционное правительство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И.В.Сталин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Николай </a:t>
            </a:r>
            <a:r>
              <a:rPr lang="en-US" sz="2800" b="1" dirty="0" smtClean="0">
                <a:solidFill>
                  <a:srgbClr val="FFC000"/>
                </a:solidFill>
              </a:rPr>
              <a:t>II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В.И.Ленин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1329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330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331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1295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13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1314" name="TextBox 65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1315" name="TextBox 66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1316" name="TextBox 67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1317" name="TextBox 68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1318" name="TextBox 69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1319" name="TextBox 70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1320" name="TextBox 71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1321" name="TextBox 72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1322" name="TextBox 73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1323" name="TextBox 74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1324" name="TextBox 75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2" name="Диаграмма 91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3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Овальная выноска 93"/>
          <p:cNvSpPr/>
          <p:nvPr/>
        </p:nvSpPr>
        <p:spPr>
          <a:xfrm>
            <a:off x="2571750" y="1571625"/>
            <a:ext cx="4357688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2571736" y="1571612"/>
            <a:ext cx="4429125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D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8-конечная звезда 73">
            <a:hlinkClick r:id="rId13" action="ppaction://hlinksldjump"/>
          </p:cNvPr>
          <p:cNvSpPr/>
          <p:nvPr/>
        </p:nvSpPr>
        <p:spPr>
          <a:xfrm>
            <a:off x="4714875" y="3342903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500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5" name="8-конечная звезда 74">
            <a:hlinkClick r:id="rId6" action="ppaction://hlinksldjump"/>
          </p:cNvPr>
          <p:cNvSpPr/>
          <p:nvPr/>
        </p:nvSpPr>
        <p:spPr>
          <a:xfrm>
            <a:off x="71422" y="1785927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36" grpId="0" animBg="1"/>
      <p:bldGraphic spid="92" grpId="0">
        <p:bldAsOne/>
      </p:bldGraphic>
      <p:bldGraphic spid="92" grpId="1">
        <p:bldAsOne/>
      </p:bldGraphic>
      <p:bldP spid="94" grpId="0" animBg="1"/>
      <p:bldP spid="94" grpId="1" animBg="1"/>
      <p:bldP spid="95" grpId="0" animBg="1"/>
      <p:bldP spid="95" grpId="1" animBg="1"/>
      <p:bldP spid="74" grpId="0" animBg="1"/>
      <p:bldP spid="75" grpId="0" animBg="1"/>
      <p:bldP spid="75" grpId="1" animBg="1"/>
      <p:bldP spid="7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Залп какого крейсера дал сигнал к началу захвата Зимнего дворца?</a:t>
            </a:r>
            <a:endParaRPr lang="ru-RU" sz="24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«Варяг»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</a:t>
            </a:r>
            <a:r>
              <a:rPr lang="ru-RU" sz="2400" b="1" dirty="0" err="1" smtClean="0">
                <a:solidFill>
                  <a:srgbClr val="FFC000"/>
                </a:solidFill>
              </a:rPr>
              <a:t>Г.Победоносец</a:t>
            </a:r>
            <a:r>
              <a:rPr lang="ru-RU" sz="2400" b="1" dirty="0" smtClean="0">
                <a:solidFill>
                  <a:srgbClr val="FFC000"/>
                </a:solidFill>
              </a:rPr>
              <a:t>»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«Аврора»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«Потёмкин»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2353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54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55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2319" name="Группа 62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4" name="Семиугольник 63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37" name="TextBox 64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2338" name="TextBox 65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2339" name="TextBox 66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2340" name="TextBox 67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2341" name="TextBox 68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2342" name="TextBox 69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2343" name="TextBox 70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2344" name="TextBox 71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2345" name="TextBox 72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2346" name="TextBox 73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2347" name="TextBox 74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2348" name="TextBox 75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88" name="Диаграмма 87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9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Овальная выноска 89"/>
          <p:cNvSpPr/>
          <p:nvPr/>
        </p:nvSpPr>
        <p:spPr>
          <a:xfrm>
            <a:off x="2500313" y="1571625"/>
            <a:ext cx="4429125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1" name="Овальная выноска 90"/>
          <p:cNvSpPr/>
          <p:nvPr/>
        </p:nvSpPr>
        <p:spPr>
          <a:xfrm>
            <a:off x="2500298" y="1571612"/>
            <a:ext cx="4500562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</a:t>
            </a:r>
            <a:r>
              <a:rPr lang="ru-RU" sz="2000" b="1" dirty="0" smtClean="0">
                <a:solidFill>
                  <a:schemeClr val="bg1"/>
                </a:solidFill>
              </a:rPr>
              <a:t>, В,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8-конечная звезда 73">
            <a:hlinkClick r:id="rId6" action="ppaction://hlinksldjump"/>
          </p:cNvPr>
          <p:cNvSpPr/>
          <p:nvPr/>
        </p:nvSpPr>
        <p:spPr>
          <a:xfrm>
            <a:off x="-16" y="1871547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75" name="8-конечная звезда 74">
            <a:hlinkClick r:id="rId13" action="ppaction://hlinksldjump"/>
          </p:cNvPr>
          <p:cNvSpPr/>
          <p:nvPr/>
        </p:nvSpPr>
        <p:spPr>
          <a:xfrm>
            <a:off x="4591050" y="3657710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1 000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hlinkClick r:id="rId13" action="ppaction://hlinksldjump"/>
              </a:rPr>
              <a:t>Вы дошли до первой несгораемой суммы!</a:t>
            </a:r>
            <a:endParaRPr lang="ru-RU" sz="2800" dirty="0"/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37" grpId="0" animBg="1"/>
      <p:bldGraphic spid="88" grpId="0">
        <p:bldAsOne/>
      </p:bldGraphic>
      <p:bldGraphic spid="88" grpId="1">
        <p:bldAsOne/>
      </p:bldGraphic>
      <p:bldP spid="90" grpId="0" animBg="1"/>
      <p:bldP spid="90" grpId="1" animBg="1"/>
      <p:bldP spid="91" grpId="0" animBg="1"/>
      <p:bldP spid="91" grpId="1" animBg="1"/>
      <p:bldP spid="74" grpId="0" animBg="1"/>
      <p:bldP spid="74" grpId="1" animBg="1"/>
      <p:bldP spid="74" grpId="2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Председатель Исполкома Петроградского Совета в 1917г.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A:</a:t>
            </a:r>
            <a:r>
              <a:rPr lang="ru-RU" sz="2400" b="1" dirty="0" err="1" smtClean="0">
                <a:solidFill>
                  <a:srgbClr val="FFC000"/>
                </a:solidFill>
              </a:rPr>
              <a:t>Л.Д.Бронштейн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П.Н.Милюков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B:</a:t>
            </a:r>
            <a:r>
              <a:rPr lang="ru-RU" sz="2800" b="1" dirty="0" err="1" smtClean="0">
                <a:solidFill>
                  <a:srgbClr val="FFC000"/>
                </a:solidFill>
              </a:rPr>
              <a:t>Л.Д.Троцкий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</a:rPr>
              <a:t>А.Ф.Керенский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3376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77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3378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7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7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3342" name="Группа 62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4" name="Семиугольник 63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60" name="TextBox 64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3361" name="TextBox 65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3362" name="TextBox 66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3363" name="TextBox 67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3364" name="TextBox 68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3365" name="TextBox 69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3366" name="TextBox 70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3367" name="TextBox 71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3368" name="TextBox 72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3369" name="TextBox 73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3370" name="TextBox 74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3371" name="TextBox 75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0" name="Равнобедренный треугольник 79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" name="Равнобедренный треугольник 82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5" name="Диаграмма 94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96" name="Picture 2"/>
          <p:cNvPicPr>
            <a:picLocks noChangeAspect="1" noChangeArrowheads="1" noCrop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Овальная выноска 96"/>
          <p:cNvSpPr/>
          <p:nvPr/>
        </p:nvSpPr>
        <p:spPr>
          <a:xfrm>
            <a:off x="2571750" y="1571625"/>
            <a:ext cx="4357688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………,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8" name="Овальная выноска 97"/>
          <p:cNvSpPr/>
          <p:nvPr/>
        </p:nvSpPr>
        <p:spPr>
          <a:xfrm>
            <a:off x="2571736" y="1571612"/>
            <a:ext cx="4286250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</a:t>
            </a:r>
            <a:r>
              <a:rPr lang="ru-RU" sz="2000" b="1" dirty="0" smtClean="0">
                <a:solidFill>
                  <a:schemeClr val="bg1"/>
                </a:solidFill>
              </a:rPr>
              <a:t>, В,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35004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378619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643570" y="335756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8-конечная звезда 72">
            <a:hlinkClick r:id="rId14" action="ppaction://hlinksldjump"/>
          </p:cNvPr>
          <p:cNvSpPr/>
          <p:nvPr/>
        </p:nvSpPr>
        <p:spPr>
          <a:xfrm>
            <a:off x="4500563" y="3744913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4" action="ppaction://hlinksldjump"/>
              </a:rPr>
              <a:t>У Вас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hlinkClick r:id="rId14" action="ppaction://hlinksldjump"/>
              </a:rPr>
              <a:t>2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4" action="ppaction://hlinksldjump"/>
              </a:rPr>
              <a:t>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4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4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4" action="ppaction://hlinksldjump"/>
            </a:endParaRPr>
          </a:p>
        </p:txBody>
      </p:sp>
      <p:sp>
        <p:nvSpPr>
          <p:cNvPr id="74" name="8-конечная звезда 73">
            <a:hlinkClick r:id="rId7" action="ppaction://hlinksldjump"/>
          </p:cNvPr>
          <p:cNvSpPr/>
          <p:nvPr/>
        </p:nvSpPr>
        <p:spPr>
          <a:xfrm>
            <a:off x="17435" y="1721593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7" action="ppaction://hlinksldjump"/>
              </a:rPr>
              <a:t>1 000 </a:t>
            </a:r>
            <a:r>
              <a:rPr lang="ru-RU" sz="2800" dirty="0">
                <a:solidFill>
                  <a:srgbClr val="FFC000"/>
                </a:solidFill>
                <a:hlinkClick r:id="rId7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7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6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38" grpId="0" animBg="1"/>
      <p:bldGraphic spid="95" grpId="0">
        <p:bldAsOne/>
      </p:bldGraphic>
      <p:bldGraphic spid="95" grpId="1">
        <p:bldAsOne/>
      </p:bldGraphic>
      <p:bldP spid="97" grpId="0" animBg="1"/>
      <p:bldP spid="97" grpId="1" animBg="1"/>
      <p:bldP spid="98" grpId="0" animBg="1"/>
      <p:bldP spid="98" grpId="1" animBg="1"/>
      <p:bldP spid="73" grpId="0" animBg="1"/>
      <p:bldP spid="74" grpId="0" animBg="1"/>
      <p:bldP spid="74" grpId="1" animBg="1"/>
      <p:bldP spid="7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Когда произошёл захват Зимнего дворца?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25 декабря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C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20 ноября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26 октября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 smtClean="0">
                <a:solidFill>
                  <a:srgbClr val="FFC000"/>
                </a:solidFill>
              </a:rPr>
              <a:t> 25 сентября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4401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402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4403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4365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85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4386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4387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4388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4389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4390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4391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4392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4393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4394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4395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4396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2" name="Диаграмма 91"/>
          <p:cNvGraphicFramePr>
            <a:graphicFrameLocks/>
          </p:cNvGraphicFramePr>
          <p:nvPr/>
        </p:nvGraphicFramePr>
        <p:xfrm>
          <a:off x="0" y="1071546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3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Овальная выноска 93"/>
          <p:cNvSpPr/>
          <p:nvPr/>
        </p:nvSpPr>
        <p:spPr>
          <a:xfrm>
            <a:off x="2500313" y="1571625"/>
            <a:ext cx="4429125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………,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95" name="Овальная выноска 94"/>
          <p:cNvSpPr/>
          <p:nvPr/>
        </p:nvSpPr>
        <p:spPr>
          <a:xfrm>
            <a:off x="2500298" y="1571612"/>
            <a:ext cx="4572000" cy="1071563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думаю</a:t>
            </a:r>
            <a:r>
              <a:rPr lang="ru-RU" sz="2000" b="1" dirty="0" smtClean="0">
                <a:solidFill>
                  <a:schemeClr val="bg1"/>
                </a:solidFill>
              </a:rPr>
              <a:t>, В,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8-конечная звезда 73">
            <a:hlinkClick r:id="rId13" action="ppaction://hlinksldjump"/>
          </p:cNvPr>
          <p:cNvSpPr/>
          <p:nvPr/>
        </p:nvSpPr>
        <p:spPr>
          <a:xfrm>
            <a:off x="4643438" y="3509963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4 000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5" name="8-конечная звезда 74">
            <a:hlinkClick r:id="rId6" action="ppaction://hlinksldjump"/>
          </p:cNvPr>
          <p:cNvSpPr/>
          <p:nvPr/>
        </p:nvSpPr>
        <p:spPr>
          <a:xfrm>
            <a:off x="37277" y="1197632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1 000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5" grpId="0" animBg="1"/>
      <p:bldP spid="8" grpId="0" animBg="1"/>
      <p:bldP spid="39" grpId="0" animBg="1"/>
      <p:bldGraphic spid="92" grpId="0">
        <p:bldAsOne/>
      </p:bldGraphic>
      <p:bldGraphic spid="92" grpId="1">
        <p:bldAsOne/>
      </p:bldGraphic>
      <p:bldP spid="94" grpId="0" animBg="1"/>
      <p:bldP spid="94" grpId="1" animBg="1"/>
      <p:bldP spid="95" grpId="0" animBg="1"/>
      <p:bldP spid="95" grpId="1" animBg="1"/>
      <p:bldP spid="74" grpId="0" animBg="1"/>
      <p:bldP spid="75" grpId="0" animBg="1"/>
      <p:bldP spid="75" grpId="1" animBg="1"/>
      <p:bldP spid="7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428625" y="2357438"/>
            <a:ext cx="6286500" cy="18573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Как назвалась большевистская газета, издававшаяся до 1917г. ?</a:t>
            </a:r>
            <a:endParaRPr lang="ru-RU" sz="2800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0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A:</a:t>
            </a:r>
            <a:r>
              <a:rPr lang="ru-RU" sz="2800" b="1" dirty="0" smtClean="0">
                <a:solidFill>
                  <a:srgbClr val="FFC000"/>
                </a:solidFill>
              </a:rPr>
              <a:t> «Русская правда»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929063" y="442912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C:</a:t>
            </a:r>
            <a:r>
              <a:rPr lang="ru-RU" sz="2800" b="1" dirty="0" smtClean="0">
                <a:solidFill>
                  <a:srgbClr val="FFC000"/>
                </a:solidFill>
              </a:rPr>
              <a:t> «Рабочий путь»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0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B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«Предписание №1»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929063" y="5705475"/>
            <a:ext cx="3714750" cy="115252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</a:rPr>
              <a:t>D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«Колокол»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5750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50:50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71625" y="214313"/>
            <a:ext cx="1214438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8938" y="214313"/>
            <a:ext cx="1214437" cy="8572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286125" y="285750"/>
            <a:ext cx="571500" cy="571500"/>
            <a:chOff x="3143240" y="1285860"/>
            <a:chExt cx="571504" cy="571504"/>
          </a:xfrm>
        </p:grpSpPr>
        <p:grpSp>
          <p:nvGrpSpPr>
            <p:cNvPr id="15425" name="Группа 14"/>
            <p:cNvGrpSpPr>
              <a:grpSpLocks/>
            </p:cNvGrpSpPr>
            <p:nvPr/>
          </p:nvGrpSpPr>
          <p:grpSpPr bwMode="auto">
            <a:xfrm>
              <a:off x="3143240" y="1428737"/>
              <a:ext cx="285752" cy="428627"/>
              <a:chOff x="3143240" y="1428737"/>
              <a:chExt cx="285752" cy="428627"/>
            </a:xfrm>
          </p:grpSpPr>
          <p:sp>
            <p:nvSpPr>
              <p:cNvPr id="13" name="Трапеция 12"/>
              <p:cNvSpPr/>
              <p:nvPr/>
            </p:nvSpPr>
            <p:spPr>
              <a:xfrm>
                <a:off x="3143240" y="1571612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 flipV="1">
                <a:off x="3214679" y="1428736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426" name="Группа 15"/>
            <p:cNvGrpSpPr>
              <a:grpSpLocks/>
            </p:cNvGrpSpPr>
            <p:nvPr/>
          </p:nvGrpSpPr>
          <p:grpSpPr bwMode="auto">
            <a:xfrm>
              <a:off x="3286116" y="1285860"/>
              <a:ext cx="285752" cy="428627"/>
              <a:chOff x="3143240" y="1428737"/>
              <a:chExt cx="285752" cy="428627"/>
            </a:xfrm>
          </p:grpSpPr>
          <p:sp>
            <p:nvSpPr>
              <p:cNvPr id="17" name="Трапеция 16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5427" name="Группа 18"/>
            <p:cNvGrpSpPr>
              <a:grpSpLocks/>
            </p:cNvGrpSpPr>
            <p:nvPr/>
          </p:nvGrpSpPr>
          <p:grpSpPr bwMode="auto">
            <a:xfrm>
              <a:off x="3428992" y="1428736"/>
              <a:ext cx="285752" cy="428627"/>
              <a:chOff x="3143240" y="1428737"/>
              <a:chExt cx="285752" cy="428627"/>
            </a:xfrm>
          </p:grpSpPr>
          <p:sp>
            <p:nvSpPr>
              <p:cNvPr id="20" name="Трапеция 19"/>
              <p:cNvSpPr/>
              <p:nvPr/>
            </p:nvSpPr>
            <p:spPr>
              <a:xfrm>
                <a:off x="3143240" y="1571613"/>
                <a:ext cx="285752" cy="285752"/>
              </a:xfrm>
              <a:prstGeom prst="trapezoi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 flipV="1">
                <a:off x="3214679" y="1428737"/>
                <a:ext cx="142876" cy="14287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6" name="Группа 27"/>
          <p:cNvGrpSpPr>
            <a:grpSpLocks/>
          </p:cNvGrpSpPr>
          <p:nvPr/>
        </p:nvGrpSpPr>
        <p:grpSpPr bwMode="auto">
          <a:xfrm>
            <a:off x="1643063" y="428625"/>
            <a:ext cx="785812" cy="474663"/>
            <a:chOff x="2189018" y="1285860"/>
            <a:chExt cx="1239974" cy="760221"/>
          </a:xfrm>
        </p:grpSpPr>
        <p:sp>
          <p:nvSpPr>
            <p:cNvPr id="23" name="Арка 22"/>
            <p:cNvSpPr/>
            <p:nvPr/>
          </p:nvSpPr>
          <p:spPr>
            <a:xfrm rot="7310758">
              <a:off x="2928253" y="1545342"/>
              <a:ext cx="643264" cy="358214"/>
            </a:xfrm>
            <a:prstGeom prst="block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осьмиугольник 24"/>
            <p:cNvSpPr/>
            <p:nvPr/>
          </p:nvSpPr>
          <p:spPr>
            <a:xfrm>
              <a:off x="2927992" y="1786742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Восьмиугольник 25"/>
            <p:cNvSpPr/>
            <p:nvPr/>
          </p:nvSpPr>
          <p:spPr>
            <a:xfrm>
              <a:off x="3213562" y="1285860"/>
              <a:ext cx="215430" cy="213574"/>
            </a:xfrm>
            <a:prstGeom prst="oc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189018" y="1402817"/>
              <a:ext cx="733964" cy="475456"/>
            </a:xfrm>
            <a:custGeom>
              <a:avLst/>
              <a:gdLst>
                <a:gd name="connsiteX0" fmla="*/ 734291 w 734291"/>
                <a:gd name="connsiteY0" fmla="*/ 467447 h 476451"/>
                <a:gd name="connsiteX1" fmla="*/ 623455 w 734291"/>
                <a:gd name="connsiteY1" fmla="*/ 453592 h 476451"/>
                <a:gd name="connsiteX2" fmla="*/ 595746 w 734291"/>
                <a:gd name="connsiteY2" fmla="*/ 315047 h 476451"/>
                <a:gd name="connsiteX3" fmla="*/ 554182 w 734291"/>
                <a:gd name="connsiteY3" fmla="*/ 301192 h 476451"/>
                <a:gd name="connsiteX4" fmla="*/ 429491 w 734291"/>
                <a:gd name="connsiteY4" fmla="*/ 315047 h 476451"/>
                <a:gd name="connsiteX5" fmla="*/ 387927 w 734291"/>
                <a:gd name="connsiteY5" fmla="*/ 328901 h 476451"/>
                <a:gd name="connsiteX6" fmla="*/ 360218 w 734291"/>
                <a:gd name="connsiteY6" fmla="*/ 287338 h 476451"/>
                <a:gd name="connsiteX7" fmla="*/ 346364 w 734291"/>
                <a:gd name="connsiteY7" fmla="*/ 121083 h 476451"/>
                <a:gd name="connsiteX8" fmla="*/ 304800 w 734291"/>
                <a:gd name="connsiteY8" fmla="*/ 107228 h 476451"/>
                <a:gd name="connsiteX9" fmla="*/ 180109 w 734291"/>
                <a:gd name="connsiteY9" fmla="*/ 121083 h 476451"/>
                <a:gd name="connsiteX10" fmla="*/ 138546 w 734291"/>
                <a:gd name="connsiteY10" fmla="*/ 134938 h 476451"/>
                <a:gd name="connsiteX11" fmla="*/ 96982 w 734291"/>
                <a:gd name="connsiteY11" fmla="*/ 37956 h 476451"/>
                <a:gd name="connsiteX12" fmla="*/ 0 w 734291"/>
                <a:gd name="connsiteY12" fmla="*/ 10247 h 47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291" h="476451">
                  <a:moveTo>
                    <a:pt x="734291" y="467447"/>
                  </a:moveTo>
                  <a:cubicBezTo>
                    <a:pt x="697346" y="462829"/>
                    <a:pt x="652845" y="476451"/>
                    <a:pt x="623455" y="453592"/>
                  </a:cubicBezTo>
                  <a:cubicBezTo>
                    <a:pt x="616734" y="448365"/>
                    <a:pt x="609455" y="332183"/>
                    <a:pt x="595746" y="315047"/>
                  </a:cubicBezTo>
                  <a:cubicBezTo>
                    <a:pt x="586623" y="303643"/>
                    <a:pt x="568037" y="305810"/>
                    <a:pt x="554182" y="301192"/>
                  </a:cubicBezTo>
                  <a:cubicBezTo>
                    <a:pt x="512618" y="305810"/>
                    <a:pt x="470741" y="308172"/>
                    <a:pt x="429491" y="315047"/>
                  </a:cubicBezTo>
                  <a:cubicBezTo>
                    <a:pt x="415086" y="317448"/>
                    <a:pt x="401487" y="334325"/>
                    <a:pt x="387927" y="328901"/>
                  </a:cubicBezTo>
                  <a:cubicBezTo>
                    <a:pt x="372467" y="322717"/>
                    <a:pt x="369454" y="301192"/>
                    <a:pt x="360218" y="287338"/>
                  </a:cubicBezTo>
                  <a:cubicBezTo>
                    <a:pt x="355600" y="231920"/>
                    <a:pt x="362718" y="174234"/>
                    <a:pt x="346364" y="121083"/>
                  </a:cubicBezTo>
                  <a:cubicBezTo>
                    <a:pt x="342069" y="107125"/>
                    <a:pt x="319404" y="107228"/>
                    <a:pt x="304800" y="107228"/>
                  </a:cubicBezTo>
                  <a:cubicBezTo>
                    <a:pt x="262981" y="107228"/>
                    <a:pt x="221673" y="116465"/>
                    <a:pt x="180109" y="121083"/>
                  </a:cubicBezTo>
                  <a:cubicBezTo>
                    <a:pt x="166255" y="125701"/>
                    <a:pt x="152105" y="140362"/>
                    <a:pt x="138546" y="134938"/>
                  </a:cubicBezTo>
                  <a:cubicBezTo>
                    <a:pt x="102985" y="120714"/>
                    <a:pt x="111776" y="60147"/>
                    <a:pt x="96982" y="37956"/>
                  </a:cubicBezTo>
                  <a:cubicBezTo>
                    <a:pt x="71678" y="0"/>
                    <a:pt x="36979" y="10247"/>
                    <a:pt x="0" y="10247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286000" y="1304925"/>
            <a:ext cx="4572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6858000" y="4000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1               100 </a:t>
            </a:r>
            <a:endParaRPr lang="ru-RU" dirty="0"/>
          </a:p>
        </p:txBody>
      </p:sp>
      <p:sp>
        <p:nvSpPr>
          <p:cNvPr id="34" name="Шестиугольник 33"/>
          <p:cNvSpPr/>
          <p:nvPr/>
        </p:nvSpPr>
        <p:spPr>
          <a:xfrm>
            <a:off x="6858000" y="3714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2               200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6858000" y="3429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3               300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858000" y="3143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4               500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6858000" y="2857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5            1 000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Шестиугольник 37"/>
          <p:cNvSpPr/>
          <p:nvPr/>
        </p:nvSpPr>
        <p:spPr>
          <a:xfrm>
            <a:off x="6858000" y="2571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6            2 000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6858000" y="2286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7            4 000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858000" y="2000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8            8 000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6858000" y="1714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9         16 000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6858000" y="1428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10       32 000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858000" y="11430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11       64 000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858000" y="8572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12     125 000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6858000" y="57150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13     250 000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858000" y="28575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14     500 000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858000" y="0"/>
            <a:ext cx="2286000" cy="295275"/>
          </a:xfrm>
          <a:prstGeom prst="hexagon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15  1 000 000</a:t>
            </a:r>
          </a:p>
        </p:txBody>
      </p:sp>
      <p:sp>
        <p:nvSpPr>
          <p:cNvPr id="56" name="Овал 55">
            <a:hlinkClick r:id="rId6" action="ppaction://hlinksldjump"/>
          </p:cNvPr>
          <p:cNvSpPr/>
          <p:nvPr/>
        </p:nvSpPr>
        <p:spPr>
          <a:xfrm>
            <a:off x="7715250" y="5715000"/>
            <a:ext cx="1428750" cy="114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hlinkClick r:id="rId6" action="ppaction://hlinksldjump"/>
              </a:rPr>
              <a:t>Выйти из игры</a:t>
            </a:r>
            <a:endParaRPr lang="ru-RU" sz="2000" b="1" dirty="0"/>
          </a:p>
        </p:txBody>
      </p:sp>
      <p:grpSp>
        <p:nvGrpSpPr>
          <p:cNvPr id="15389" name="Группа 60"/>
          <p:cNvGrpSpPr>
            <a:grpSpLocks/>
          </p:cNvGrpSpPr>
          <p:nvPr/>
        </p:nvGrpSpPr>
        <p:grpSpPr bwMode="auto">
          <a:xfrm>
            <a:off x="4429125" y="0"/>
            <a:ext cx="2143125" cy="1584325"/>
            <a:chOff x="4429124" y="0"/>
            <a:chExt cx="2143140" cy="1583754"/>
          </a:xfrm>
        </p:grpSpPr>
        <p:sp>
          <p:nvSpPr>
            <p:cNvPr id="62" name="Семиугольник 61"/>
            <p:cNvSpPr/>
            <p:nvPr/>
          </p:nvSpPr>
          <p:spPr>
            <a:xfrm>
              <a:off x="4429124" y="0"/>
              <a:ext cx="2143140" cy="1571059"/>
            </a:xfrm>
            <a:prstGeom prst="heptagon">
              <a:avLst/>
            </a:prstGeom>
            <a:solidFill>
              <a:schemeClr val="tx1">
                <a:lumMod val="95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409" name="TextBox 62"/>
            <p:cNvSpPr txBox="1">
              <a:spLocks noChangeArrowheads="1"/>
            </p:cNvSpPr>
            <p:nvPr/>
          </p:nvSpPr>
          <p:spPr bwMode="auto">
            <a:xfrm>
              <a:off x="5286380" y="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12</a:t>
              </a:r>
            </a:p>
          </p:txBody>
        </p:sp>
        <p:sp>
          <p:nvSpPr>
            <p:cNvPr id="15410" name="TextBox 63"/>
            <p:cNvSpPr txBox="1">
              <a:spLocks noChangeArrowheads="1"/>
            </p:cNvSpPr>
            <p:nvPr/>
          </p:nvSpPr>
          <p:spPr bwMode="auto">
            <a:xfrm>
              <a:off x="5286380" y="1214422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6</a:t>
              </a:r>
            </a:p>
          </p:txBody>
        </p:sp>
        <p:sp>
          <p:nvSpPr>
            <p:cNvPr id="15411" name="TextBox 64"/>
            <p:cNvSpPr txBox="1">
              <a:spLocks noChangeArrowheads="1"/>
            </p:cNvSpPr>
            <p:nvPr/>
          </p:nvSpPr>
          <p:spPr bwMode="auto">
            <a:xfrm>
              <a:off x="4500562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9</a:t>
              </a:r>
            </a:p>
          </p:txBody>
        </p:sp>
        <p:sp>
          <p:nvSpPr>
            <p:cNvPr id="15412" name="TextBox 65"/>
            <p:cNvSpPr txBox="1">
              <a:spLocks noChangeArrowheads="1"/>
            </p:cNvSpPr>
            <p:nvPr/>
          </p:nvSpPr>
          <p:spPr bwMode="auto">
            <a:xfrm>
              <a:off x="6000760" y="642918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3</a:t>
              </a:r>
            </a:p>
          </p:txBody>
        </p:sp>
        <p:sp>
          <p:nvSpPr>
            <p:cNvPr id="15413" name="TextBox 66"/>
            <p:cNvSpPr txBox="1">
              <a:spLocks noChangeArrowheads="1"/>
            </p:cNvSpPr>
            <p:nvPr/>
          </p:nvSpPr>
          <p:spPr bwMode="auto">
            <a:xfrm>
              <a:off x="564357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</a:t>
              </a:r>
            </a:p>
          </p:txBody>
        </p:sp>
        <p:sp>
          <p:nvSpPr>
            <p:cNvPr id="15414" name="TextBox 67"/>
            <p:cNvSpPr txBox="1">
              <a:spLocks noChangeArrowheads="1"/>
            </p:cNvSpPr>
            <p:nvPr/>
          </p:nvSpPr>
          <p:spPr bwMode="auto">
            <a:xfrm>
              <a:off x="5857884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2</a:t>
              </a:r>
            </a:p>
          </p:txBody>
        </p:sp>
        <p:sp>
          <p:nvSpPr>
            <p:cNvPr id="15415" name="TextBox 68"/>
            <p:cNvSpPr txBox="1">
              <a:spLocks noChangeArrowheads="1"/>
            </p:cNvSpPr>
            <p:nvPr/>
          </p:nvSpPr>
          <p:spPr bwMode="auto">
            <a:xfrm>
              <a:off x="5857884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4</a:t>
              </a:r>
            </a:p>
          </p:txBody>
        </p:sp>
        <p:sp>
          <p:nvSpPr>
            <p:cNvPr id="15416" name="TextBox 69"/>
            <p:cNvSpPr txBox="1">
              <a:spLocks noChangeArrowheads="1"/>
            </p:cNvSpPr>
            <p:nvPr/>
          </p:nvSpPr>
          <p:spPr bwMode="auto">
            <a:xfrm>
              <a:off x="5643570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5</a:t>
              </a:r>
            </a:p>
          </p:txBody>
        </p:sp>
        <p:sp>
          <p:nvSpPr>
            <p:cNvPr id="15417" name="TextBox 70"/>
            <p:cNvSpPr txBox="1">
              <a:spLocks noChangeArrowheads="1"/>
            </p:cNvSpPr>
            <p:nvPr/>
          </p:nvSpPr>
          <p:spPr bwMode="auto">
            <a:xfrm>
              <a:off x="5000628" y="1142984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7</a:t>
              </a:r>
            </a:p>
          </p:txBody>
        </p:sp>
        <p:sp>
          <p:nvSpPr>
            <p:cNvPr id="15418" name="TextBox 71"/>
            <p:cNvSpPr txBox="1">
              <a:spLocks noChangeArrowheads="1"/>
            </p:cNvSpPr>
            <p:nvPr/>
          </p:nvSpPr>
          <p:spPr bwMode="auto">
            <a:xfrm>
              <a:off x="4714876" y="92867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8</a:t>
              </a:r>
            </a:p>
          </p:txBody>
        </p:sp>
        <p:sp>
          <p:nvSpPr>
            <p:cNvPr id="15419" name="TextBox 72"/>
            <p:cNvSpPr txBox="1">
              <a:spLocks noChangeArrowheads="1"/>
            </p:cNvSpPr>
            <p:nvPr/>
          </p:nvSpPr>
          <p:spPr bwMode="auto">
            <a:xfrm>
              <a:off x="4643438" y="357166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10</a:t>
              </a:r>
            </a:p>
          </p:txBody>
        </p:sp>
        <p:sp>
          <p:nvSpPr>
            <p:cNvPr id="15420" name="TextBox 73"/>
            <p:cNvSpPr txBox="1">
              <a:spLocks noChangeArrowheads="1"/>
            </p:cNvSpPr>
            <p:nvPr/>
          </p:nvSpPr>
          <p:spPr bwMode="auto">
            <a:xfrm>
              <a:off x="4929190" y="214290"/>
              <a:ext cx="428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chemeClr val="bg1"/>
                  </a:solidFill>
                  <a:latin typeface="Corbel" pitchFamily="34" charset="0"/>
                </a:rPr>
                <a:t>11</a:t>
              </a:r>
            </a:p>
          </p:txBody>
        </p:sp>
      </p:grpSp>
      <p:grpSp>
        <p:nvGrpSpPr>
          <p:cNvPr id="22" name="Группа 111"/>
          <p:cNvGrpSpPr>
            <a:grpSpLocks/>
          </p:cNvGrpSpPr>
          <p:nvPr/>
        </p:nvGrpSpPr>
        <p:grpSpPr bwMode="auto">
          <a:xfrm>
            <a:off x="5429250" y="500063"/>
            <a:ext cx="142875" cy="714375"/>
            <a:chOff x="7286644" y="4286256"/>
            <a:chExt cx="214314" cy="1571636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>
              <a:off x="7286644" y="4356106"/>
              <a:ext cx="214314" cy="859161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flipV="1">
              <a:off x="7286644" y="5215268"/>
              <a:ext cx="214314" cy="356237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24" name="Группа 67"/>
          <p:cNvGrpSpPr>
            <a:grpSpLocks/>
          </p:cNvGrpSpPr>
          <p:nvPr/>
        </p:nvGrpSpPr>
        <p:grpSpPr bwMode="auto">
          <a:xfrm>
            <a:off x="5429250" y="0"/>
            <a:ext cx="142875" cy="1571625"/>
            <a:chOff x="3929058" y="4357694"/>
            <a:chExt cx="357190" cy="1571636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1" name="Равнобедренный треугольник 80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aphicFrame>
        <p:nvGraphicFramePr>
          <p:cNvPr id="97" name="Диаграмма 96"/>
          <p:cNvGraphicFramePr>
            <a:graphicFrameLocks/>
          </p:cNvGraphicFramePr>
          <p:nvPr/>
        </p:nvGraphicFramePr>
        <p:xfrm>
          <a:off x="0" y="1071563"/>
          <a:ext cx="2857500" cy="135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98" name="Picture 2"/>
          <p:cNvPicPr>
            <a:picLocks noChangeAspect="1" noChangeArrowheads="1" noCrop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Овальная выноска 98"/>
          <p:cNvSpPr/>
          <p:nvPr/>
        </p:nvSpPr>
        <p:spPr>
          <a:xfrm>
            <a:off x="2500313" y="1571625"/>
            <a:ext cx="4429125" cy="1000125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Зал считает, </a:t>
            </a:r>
            <a:r>
              <a:rPr lang="ru-RU" sz="2000" b="1" dirty="0" smtClean="0">
                <a:solidFill>
                  <a:schemeClr val="bg1"/>
                </a:solidFill>
              </a:rPr>
              <a:t>…….., </a:t>
            </a:r>
            <a:r>
              <a:rPr lang="ru-RU" sz="2000" b="1" dirty="0">
                <a:solidFill>
                  <a:schemeClr val="bg1"/>
                </a:solidFill>
              </a:rPr>
              <a:t>но зал может ошибаться</a:t>
            </a:r>
          </a:p>
        </p:txBody>
      </p:sp>
      <p:sp>
        <p:nvSpPr>
          <p:cNvPr id="100" name="Овальная выноска 99"/>
          <p:cNvSpPr/>
          <p:nvPr/>
        </p:nvSpPr>
        <p:spPr>
          <a:xfrm>
            <a:off x="2428860" y="1571612"/>
            <a:ext cx="4429125" cy="1143000"/>
          </a:xfrm>
          <a:prstGeom prst="wedgeEllipseCallout">
            <a:avLst>
              <a:gd name="adj1" fmla="val -49845"/>
              <a:gd name="adj2" fmla="val -48316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Я </a:t>
            </a:r>
            <a:r>
              <a:rPr lang="ru-RU" sz="2000" b="1" dirty="0" err="1" smtClean="0">
                <a:solidFill>
                  <a:schemeClr val="bg1"/>
                </a:solidFill>
              </a:rPr>
              <a:t>думаю,С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но могу ошибаться</a:t>
            </a:r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7858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MSj00746380000[1].wav">
            <a:hlinkClick r:id="" action="ppaction://media"/>
          </p:cNvPr>
          <p:cNvPicPr>
            <a:picLocks noRot="1" noChangeAspect="1"/>
          </p:cNvPicPr>
          <p:nvPr>
            <a:wavAudioFile r:embed="rId2" name="MSj00746380000[1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48175" y="330517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6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zal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86250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8-конечная звезда 73">
            <a:hlinkClick r:id="rId13" action="ppaction://hlinksldjump"/>
          </p:cNvPr>
          <p:cNvSpPr/>
          <p:nvPr/>
        </p:nvSpPr>
        <p:spPr>
          <a:xfrm>
            <a:off x="4357688" y="3714750"/>
            <a:ext cx="4429124" cy="3071834"/>
          </a:xfrm>
          <a:prstGeom prst="star8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13" action="ppaction://hlinksldjump"/>
              </a:rPr>
              <a:t>У Вас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8 000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очков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hlinkClick r:id="rId13" action="ppaction://hlinksldjump"/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  <a:hlinkClick r:id="rId13" action="ppaction://hlinksldjump"/>
            </a:endParaRPr>
          </a:p>
        </p:txBody>
      </p:sp>
      <p:sp>
        <p:nvSpPr>
          <p:cNvPr id="75" name="8-конечная звезда 74">
            <a:hlinkClick r:id="rId6" action="ppaction://hlinksldjump"/>
          </p:cNvPr>
          <p:cNvSpPr/>
          <p:nvPr/>
        </p:nvSpPr>
        <p:spPr>
          <a:xfrm>
            <a:off x="120679" y="1785927"/>
            <a:ext cx="5000628" cy="3143272"/>
          </a:xfrm>
          <a:prstGeom prst="star8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hlinkClick r:id="rId6" action="ppaction://hlinksldjump"/>
              </a:rPr>
              <a:t>1 000 </a:t>
            </a:r>
            <a:r>
              <a:rPr lang="ru-RU" sz="2800" dirty="0">
                <a:solidFill>
                  <a:srgbClr val="FFC000"/>
                </a:solidFill>
                <a:hlinkClick r:id="rId6" action="ppaction://hlinksldjump"/>
              </a:rPr>
              <a:t>очков.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B0F0"/>
                </a:solidFill>
                <a:hlinkClick r:id="rId6" action="ppaction://hlinksldjump"/>
              </a:rPr>
              <a:t>ВАША ИГРА ЗАКОНЧЕНА!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amond/>
    <p:sndAc>
      <p:stSnd>
        <p:snd r:embed="rId5" name="ques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6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6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992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992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92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92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992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92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79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7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79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679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showWhenStopped="0">
                <p:cTn id="1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1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5" grpId="0" animBg="1"/>
      <p:bldP spid="8" grpId="1" animBg="1"/>
      <p:bldP spid="40" grpId="0" animBg="1"/>
      <p:bldGraphic spid="97" grpId="0">
        <p:bldAsOne/>
      </p:bldGraphic>
      <p:bldGraphic spid="97" grpId="1">
        <p:bldAsOne/>
      </p:bldGraphic>
      <p:bldP spid="99" grpId="0" animBg="1"/>
      <p:bldP spid="99" grpId="1" animBg="1"/>
      <p:bldP spid="100" grpId="0" animBg="1"/>
      <p:bldP spid="100" grpId="1" animBg="1"/>
      <p:bldP spid="74" grpId="0" animBg="1"/>
      <p:bldP spid="75" grpId="0" animBg="1"/>
      <p:bldP spid="75" grpId="1" animBg="1"/>
      <p:bldP spid="75" grpId="2" animBg="1"/>
    </p:bld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1346</TotalTime>
  <Words>1840</Words>
  <Application>Microsoft Office PowerPoint</Application>
  <PresentationFormat>Экран (4:3)</PresentationFormat>
  <Paragraphs>678</Paragraphs>
  <Slides>17</Slides>
  <Notes>2</Notes>
  <HiddenSlides>0</HiddenSlides>
  <MMClips>47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Deluxe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Образовательное учереждение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учитель12</cp:lastModifiedBy>
  <cp:revision>149</cp:revision>
  <dcterms:created xsi:type="dcterms:W3CDTF">2009-05-23T04:47:50Z</dcterms:created>
  <dcterms:modified xsi:type="dcterms:W3CDTF">2017-09-22T07:38:35Z</dcterms:modified>
</cp:coreProperties>
</file>